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Helvetica Neue"/>
      <p:regular r:id="rId43"/>
      <p:bold r:id="rId44"/>
      <p:italic r:id="rId45"/>
      <p:boldItalic r:id="rId46"/>
    </p:embeddedFont>
    <p:embeddedFont>
      <p:font typeface="Helvetica Neue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64811CE-699E-44F1-A817-136027F73518}">
  <a:tblStyle styleId="{364811CE-699E-44F1-A817-136027F7351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bold.fntdata"/><Relationship Id="rId47" Type="http://schemas.openxmlformats.org/officeDocument/2006/relationships/font" Target="fonts/HelveticaNeueLight-regular.fntdata"/><Relationship Id="rId49" Type="http://schemas.openxmlformats.org/officeDocument/2006/relationships/font" Target="fonts/HelveticaNeue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HelveticaNeue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0876ab7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0876ab7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0876ab7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0876ab7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1d0733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1d0733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00663ba6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500663ba60_2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00663ba6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500663ba60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00663ba6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500663ba60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00663ba6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500663ba60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00663ba6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500663ba60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00663ba6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500663ba60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00663ba60_3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00663ba60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00663ba60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00663ba60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00663ba60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00663ba60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00663ba60_3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00663ba60_3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00663ba60_3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00663ba60_3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00663ba60_3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00663ba60_3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00663ba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500663ba6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00663b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500663ba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00663ba6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500663ba6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00663ba6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500663ba60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00663ba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500663ba60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42" name="Google Shape;42;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57" name="Shape 57"/>
        <p:cNvGrpSpPr/>
        <p:nvPr/>
      </p:nvGrpSpPr>
      <p:grpSpPr>
        <a:xfrm>
          <a:off x="0" y="0"/>
          <a:ext cx="0" cy="0"/>
          <a:chOff x="0" y="0"/>
          <a:chExt cx="0" cy="0"/>
        </a:xfrm>
      </p:grpSpPr>
      <p:sp>
        <p:nvSpPr>
          <p:cNvPr id="58" name="Google Shape;58;p14"/>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59" name="Google Shape;59;p14"/>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61" name="Shape 61"/>
        <p:cNvGrpSpPr/>
        <p:nvPr/>
      </p:nvGrpSpPr>
      <p:grpSpPr>
        <a:xfrm>
          <a:off x="0" y="0"/>
          <a:ext cx="0" cy="0"/>
          <a:chOff x="0" y="0"/>
          <a:chExt cx="0" cy="0"/>
        </a:xfrm>
      </p:grpSpPr>
      <p:sp>
        <p:nvSpPr>
          <p:cNvPr id="62" name="Google Shape;62;p15"/>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3" name="Google Shape;63;p15"/>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4" name="Google Shape;64;p15"/>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descr="影像" id="65" name="Google Shape;65;p15"/>
          <p:cNvSpPr/>
          <p:nvPr/>
        </p:nvSpPr>
        <p:spPr>
          <a:xfrm>
            <a:off x="6438263" y="131823"/>
            <a:ext cx="2715223" cy="1356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6" name="Google Shape;66;p15"/>
          <p:cNvSpPr/>
          <p:nvPr/>
        </p:nvSpPr>
        <p:spPr>
          <a:xfrm>
            <a:off x="-41394" y="531591"/>
            <a:ext cx="1998515" cy="95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7" name="Google Shape;67;p15"/>
          <p:cNvSpPr/>
          <p:nvPr/>
        </p:nvSpPr>
        <p:spPr>
          <a:xfrm>
            <a:off x="133305" y="106283"/>
            <a:ext cx="1787485" cy="2361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68" name="Google Shape;68;p15"/>
          <p:cNvSpPr/>
          <p:nvPr/>
        </p:nvSpPr>
        <p:spPr>
          <a:xfrm>
            <a:off x="5892910" y="1022686"/>
            <a:ext cx="406181" cy="250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70" name="Shape 70"/>
        <p:cNvGrpSpPr/>
        <p:nvPr/>
      </p:nvGrpSpPr>
      <p:grpSpPr>
        <a:xfrm>
          <a:off x="0" y="0"/>
          <a:ext cx="0" cy="0"/>
          <a:chOff x="0" y="0"/>
          <a:chExt cx="0" cy="0"/>
        </a:xfrm>
      </p:grpSpPr>
      <p:sp>
        <p:nvSpPr>
          <p:cNvPr id="71" name="Google Shape;71;p16"/>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72" name="Google Shape;72;p16"/>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sp>
        <p:nvSpPr>
          <p:cNvPr descr="影像" id="73" name="Google Shape;73;p16"/>
          <p:cNvSpPr/>
          <p:nvPr/>
        </p:nvSpPr>
        <p:spPr>
          <a:xfrm>
            <a:off x="2583634" y="852711"/>
            <a:ext cx="3976664" cy="3438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75" name="Shape 75"/>
        <p:cNvGrpSpPr/>
        <p:nvPr/>
      </p:nvGrpSpPr>
      <p:grpSpPr>
        <a:xfrm>
          <a:off x="0" y="0"/>
          <a:ext cx="0" cy="0"/>
          <a:chOff x="0" y="0"/>
          <a:chExt cx="0" cy="0"/>
        </a:xfrm>
      </p:grpSpPr>
      <p:sp>
        <p:nvSpPr>
          <p:cNvPr id="76" name="Google Shape;76;p17"/>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7" name="Google Shape;77;p17"/>
          <p:cNvGrpSpPr/>
          <p:nvPr/>
        </p:nvGrpSpPr>
        <p:grpSpPr>
          <a:xfrm>
            <a:off x="1075372" y="2889512"/>
            <a:ext cx="6521640" cy="17325"/>
            <a:chOff x="0" y="0"/>
            <a:chExt cx="17391040" cy="46200"/>
          </a:xfrm>
        </p:grpSpPr>
        <p:sp>
          <p:nvSpPr>
            <p:cNvPr id="78" name="Google Shape;78;p17"/>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79" name="Google Shape;79;p17"/>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80" name="Google Shape;80;p17"/>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81" name="Google Shape;81;p17"/>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82" name="Google Shape;82;p17"/>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84" name="Shape 84"/>
        <p:cNvGrpSpPr/>
        <p:nvPr/>
      </p:nvGrpSpPr>
      <p:grpSpPr>
        <a:xfrm>
          <a:off x="0" y="0"/>
          <a:ext cx="0" cy="0"/>
          <a:chOff x="0" y="0"/>
          <a:chExt cx="0" cy="0"/>
        </a:xfrm>
      </p:grpSpPr>
      <p:sp>
        <p:nvSpPr>
          <p:cNvPr id="85" name="Google Shape;85;p1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6" name="Google Shape;86;p1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87" name="Shape 87"/>
        <p:cNvGrpSpPr/>
        <p:nvPr/>
      </p:nvGrpSpPr>
      <p:grpSpPr>
        <a:xfrm>
          <a:off x="0" y="0"/>
          <a:ext cx="0" cy="0"/>
          <a:chOff x="0" y="0"/>
          <a:chExt cx="0" cy="0"/>
        </a:xfrm>
      </p:grpSpPr>
      <p:sp>
        <p:nvSpPr>
          <p:cNvPr id="88" name="Google Shape;88;p19"/>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89" name="Google Shape;89;p19"/>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90" name="Google Shape;90;p19"/>
          <p:cNvGrpSpPr/>
          <p:nvPr/>
        </p:nvGrpSpPr>
        <p:grpSpPr>
          <a:xfrm>
            <a:off x="-17450" y="5084396"/>
            <a:ext cx="9178922" cy="59063"/>
            <a:chOff x="0" y="0"/>
            <a:chExt cx="24477125" cy="157500"/>
          </a:xfrm>
        </p:grpSpPr>
        <p:sp>
          <p:nvSpPr>
            <p:cNvPr id="91" name="Google Shape;91;p19"/>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2" name="Google Shape;92;p19"/>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3" name="Google Shape;93;p19"/>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94" name="Google Shape;94;p19"/>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9"/>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96" name="Google Shape;96;p19"/>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98" name="Shape 98"/>
        <p:cNvGrpSpPr/>
        <p:nvPr/>
      </p:nvGrpSpPr>
      <p:grpSpPr>
        <a:xfrm>
          <a:off x="0" y="0"/>
          <a:ext cx="0" cy="0"/>
          <a:chOff x="0" y="0"/>
          <a:chExt cx="0" cy="0"/>
        </a:xfrm>
      </p:grpSpPr>
      <p:sp>
        <p:nvSpPr>
          <p:cNvPr id="99" name="Google Shape;99;p20"/>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0" name="Google Shape;100;p20"/>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1" name="Google Shape;101;p20"/>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2" name="Google Shape;102;p2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03" name="Shape 103"/>
        <p:cNvGrpSpPr/>
        <p:nvPr/>
      </p:nvGrpSpPr>
      <p:grpSpPr>
        <a:xfrm>
          <a:off x="0" y="0"/>
          <a:ext cx="0" cy="0"/>
          <a:chOff x="0" y="0"/>
          <a:chExt cx="0" cy="0"/>
        </a:xfrm>
      </p:grpSpPr>
      <p:sp>
        <p:nvSpPr>
          <p:cNvPr id="104" name="Google Shape;104;p21"/>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5" name="Google Shape;105;p21"/>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6" name="Google Shape;106;p21"/>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07" name="Google Shape;107;p2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zh-TW"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zh-TW"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14" name="Google Shape;14;p3"/>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08" name="Shape 108"/>
        <p:cNvGrpSpPr/>
        <p:nvPr/>
      </p:nvGrpSpPr>
      <p:grpSpPr>
        <a:xfrm>
          <a:off x="0" y="0"/>
          <a:ext cx="0" cy="0"/>
          <a:chOff x="0" y="0"/>
          <a:chExt cx="0" cy="0"/>
        </a:xfrm>
      </p:grpSpPr>
      <p:sp>
        <p:nvSpPr>
          <p:cNvPr id="109" name="Google Shape;109;p22"/>
          <p:cNvSpPr/>
          <p:nvPr>
            <p:ph idx="2" type="pic"/>
          </p:nvPr>
        </p:nvSpPr>
        <p:spPr>
          <a:xfrm>
            <a:off x="4685854" y="1366242"/>
            <a:ext cx="281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0" name="Google Shape;110;p22"/>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11" name="Google Shape;111;p22"/>
          <p:cNvSpPr txBox="1"/>
          <p:nvPr>
            <p:ph idx="1" type="body"/>
          </p:nvPr>
        </p:nvSpPr>
        <p:spPr>
          <a:xfrm>
            <a:off x="1645295" y="1366242"/>
            <a:ext cx="2812800" cy="33153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2" name="Google Shape;112;p22"/>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13" name="Shape 113"/>
        <p:cNvGrpSpPr/>
        <p:nvPr/>
      </p:nvGrpSpPr>
      <p:grpSpPr>
        <a:xfrm>
          <a:off x="0" y="0"/>
          <a:ext cx="0" cy="0"/>
          <a:chOff x="0" y="0"/>
          <a:chExt cx="0" cy="0"/>
        </a:xfrm>
      </p:grpSpPr>
      <p:sp>
        <p:nvSpPr>
          <p:cNvPr id="114" name="Google Shape;114;p23"/>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5" name="Google Shape;115;p23"/>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6" name="Google Shape;116;p23"/>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7" name="Google Shape;117;p2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18" name="Shape 118"/>
        <p:cNvGrpSpPr/>
        <p:nvPr/>
      </p:nvGrpSpPr>
      <p:grpSpPr>
        <a:xfrm>
          <a:off x="0" y="0"/>
          <a:ext cx="0" cy="0"/>
          <a:chOff x="0" y="0"/>
          <a:chExt cx="0" cy="0"/>
        </a:xfrm>
      </p:grpSpPr>
      <p:sp>
        <p:nvSpPr>
          <p:cNvPr id="119" name="Google Shape;119;p24"/>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0" name="Google Shape;120;p2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21" name="Shape 121"/>
        <p:cNvGrpSpPr/>
        <p:nvPr/>
      </p:nvGrpSpPr>
      <p:grpSpPr>
        <a:xfrm>
          <a:off x="0" y="0"/>
          <a:ext cx="0" cy="0"/>
          <a:chOff x="0" y="0"/>
          <a:chExt cx="0" cy="0"/>
        </a:xfrm>
      </p:grpSpPr>
      <p:sp>
        <p:nvSpPr>
          <p:cNvPr id="122" name="Google Shape;122;p2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9" name="Google Shape;19;p5"/>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 name="Google Shape;22;p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txBox="1"/>
          <p:nvPr>
            <p:ph idx="1" type="body"/>
          </p:nvPr>
        </p:nvSpPr>
        <p:spPr>
          <a:xfrm>
            <a:off x="3117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5" name="Google Shape;25;p7"/>
          <p:cNvSpPr txBox="1"/>
          <p:nvPr>
            <p:ph idx="2" type="body"/>
          </p:nvPr>
        </p:nvSpPr>
        <p:spPr>
          <a:xfrm>
            <a:off x="48324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 name="Google Shape;26;p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7" name="Shape 27"/>
        <p:cNvGrpSpPr/>
        <p:nvPr/>
      </p:nvGrpSpPr>
      <p:grpSpPr>
        <a:xfrm>
          <a:off x="0" y="0"/>
          <a:ext cx="0" cy="0"/>
          <a:chOff x="0" y="0"/>
          <a:chExt cx="0" cy="0"/>
        </a:xfrm>
      </p:grpSpPr>
      <p:sp>
        <p:nvSpPr>
          <p:cNvPr id="28" name="Google Shape;28;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9" name="Google Shape;29;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4" name="Google Shape;34;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5" name="Google Shape;35;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7" name="Shape 37"/>
        <p:cNvGrpSpPr/>
        <p:nvPr/>
      </p:nvGrpSpPr>
      <p:grpSpPr>
        <a:xfrm>
          <a:off x="0" y="0"/>
          <a:ext cx="0" cy="0"/>
          <a:chOff x="0" y="0"/>
          <a:chExt cx="0" cy="0"/>
        </a:xfrm>
      </p:grpSpPr>
      <p:sp>
        <p:nvSpPr>
          <p:cNvPr id="38" name="Google Shape;38;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 name="Shape 46"/>
        <p:cNvGrpSpPr/>
        <p:nvPr/>
      </p:nvGrpSpPr>
      <p:grpSpPr>
        <a:xfrm>
          <a:off x="0" y="0"/>
          <a:ext cx="0" cy="0"/>
          <a:chOff x="0" y="0"/>
          <a:chExt cx="0" cy="0"/>
        </a:xfrm>
      </p:grpSpPr>
      <p:sp>
        <p:nvSpPr>
          <p:cNvPr id="47" name="Google Shape;47;p1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8" name="Google Shape;48;p13"/>
          <p:cNvGrpSpPr/>
          <p:nvPr/>
        </p:nvGrpSpPr>
        <p:grpSpPr>
          <a:xfrm>
            <a:off x="-17450" y="5084396"/>
            <a:ext cx="9178922" cy="59063"/>
            <a:chOff x="0" y="0"/>
            <a:chExt cx="24477125" cy="157500"/>
          </a:xfrm>
        </p:grpSpPr>
        <p:sp>
          <p:nvSpPr>
            <p:cNvPr id="49" name="Google Shape;49;p13"/>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13"/>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1" name="Google Shape;51;p13"/>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52" name="Google Shape;52;p13"/>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13"/>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54" name="Google Shape;54;p13"/>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56" name="Google Shape;56;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file/d/1rl6xs7-2_LPuYmXzJcS8pU8eR2uBSgDJ/view?usp=sharing" TargetMode="External"/><Relationship Id="rId4" Type="http://schemas.openxmlformats.org/officeDocument/2006/relationships/hyperlink" Target="https://drive.google.com/file/d/1e11A6QbAj2FxEALSVqJXLvg-F_RFlvwu/view?usp=sharing" TargetMode="External"/><Relationship Id="rId5" Type="http://schemas.openxmlformats.org/officeDocument/2006/relationships/hyperlink" Target="https://drive.google.com/file/d/160-WCt5I_m1F3yR3-mzqgW4WlkSaAXty/view?usp=sharing" TargetMode="External"/><Relationship Id="rId6" Type="http://schemas.openxmlformats.org/officeDocument/2006/relationships/hyperlink" Target="https://drive.google.com/drive/folders/1RRX1YEI33jxDl-s7h67K1sVrTDdudjhM?usp=sharing" TargetMode="External"/><Relationship Id="rId7" Type="http://schemas.openxmlformats.org/officeDocument/2006/relationships/hyperlink" Target="https://www.youtube.com/playlist?list=PL1f_B9coMEeB0uxQwlKLGGyDpI_Xs8iC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pbcIPPXJC2Q" TargetMode="Externa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hyperlink" Target="http://www.youtube.com/watch?v=cZ-lAVT80KE" TargetMode="External"/><Relationship Id="rId5"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hyperlink" Target="http://www.youtube.com/watch?v=RHX62jeV5jg" TargetMode="External"/><Relationship Id="rId5"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hyperlink" Target="http://www.youtube.com/watch?v=OML2HBXg0iI" TargetMode="External"/><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hyperlink" Target="http://www.youtube.com/watch?v=fTl78CHMWWI" TargetMode="External"/><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hyperlink" Target="http://www.youtube.com/watch?v=ITX-NsE01Aw" TargetMode="External"/><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SKNt9LZi8io"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20.png"/><Relationship Id="rId5" Type="http://schemas.openxmlformats.org/officeDocument/2006/relationships/hyperlink" Target="https://florianhartl.com/logistic-regression-geometric-intuition.html" TargetMode="External"/><Relationship Id="rId6" Type="http://schemas.openxmlformats.org/officeDocument/2006/relationships/image" Target="../media/image31.png"/><Relationship Id="rId7"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ikit-learn.org/stable/modules/generated/sklearn.linear_model.LogisticRegression.html" TargetMode="External"/><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hyperlink" Target="http://www.cnblogs.com/pinard/p/6035872.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youtube.com/watch?v=jzOBgQAwgkU" TargetMode="Externa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tflM7I6QhD0" TargetMode="Externa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kaggle.com/general/7517"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hyperlink" Target="http://www.youtube.com/watch?v=0RIJUK0il2I" TargetMode="External"/><Relationship Id="rId5"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hyperlink" Target="http://www.youtube.com/watch?v=ryjdPBrGFsM" TargetMode="External"/><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hyperlink" Target="http://www.youtube.com/watch?v=k3kZHkz9Iuw" TargetMode="External"/><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hyperlink" Target="http://www.youtube.com/watch?v=nDJrvxRUcIg" TargetMode="External"/><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ctrTitle"/>
          </p:nvPr>
        </p:nvSpPr>
        <p:spPr>
          <a:xfrm>
            <a:off x="311708" y="1577225"/>
            <a:ext cx="8520600" cy="20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A1A1A"/>
              </a:buClr>
              <a:buSzPts val="5200"/>
              <a:buFont typeface="Arial"/>
              <a:buNone/>
            </a:pPr>
            <a:r>
              <a:rPr b="1" i="0" lang="zh-TW" sz="3600" u="none" cap="none" strike="noStrike">
                <a:solidFill>
                  <a:srgbClr val="222222"/>
                </a:solidFill>
                <a:highlight>
                  <a:srgbClr val="FFFFFF"/>
                </a:highlight>
                <a:latin typeface="Arial"/>
                <a:ea typeface="Arial"/>
                <a:cs typeface="Arial"/>
                <a:sym typeface="Arial"/>
              </a:rPr>
              <a:t>機器學習基礎與演算法</a:t>
            </a:r>
            <a:endParaRPr b="1" i="0" sz="3600" u="none" cap="none" strike="noStrike">
              <a:solidFill>
                <a:srgbClr val="1A1A1A"/>
              </a:solidFill>
              <a:latin typeface="Arial"/>
              <a:ea typeface="Arial"/>
              <a:cs typeface="Arial"/>
              <a:sym typeface="Arial"/>
            </a:endParaRPr>
          </a:p>
        </p:txBody>
      </p:sp>
      <p:sp>
        <p:nvSpPr>
          <p:cNvPr id="128" name="Google Shape;128;p26"/>
          <p:cNvSpPr txBox="1"/>
          <p:nvPr>
            <p:ph idx="1" type="subTitle"/>
          </p:nvPr>
        </p:nvSpPr>
        <p:spPr>
          <a:xfrm>
            <a:off x="2224875" y="3007500"/>
            <a:ext cx="8520600" cy="16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0" i="0" lang="zh-TW" sz="2800" u="none" cap="none" strike="noStrike">
                <a:solidFill>
                  <a:schemeClr val="dk2"/>
                </a:solidFill>
                <a:latin typeface="Arial"/>
                <a:ea typeface="Arial"/>
                <a:cs typeface="Arial"/>
                <a:sym typeface="Arial"/>
              </a:rPr>
              <a:t>Chapter </a:t>
            </a:r>
            <a:r>
              <a:rPr lang="zh-TW"/>
              <a:t>3</a:t>
            </a:r>
            <a:r>
              <a:rPr b="0" i="0" lang="zh-TW" sz="2800" u="none" cap="none" strike="noStrike">
                <a:solidFill>
                  <a:schemeClr val="dk2"/>
                </a:solidFill>
                <a:latin typeface="Arial"/>
                <a:ea typeface="Arial"/>
                <a:cs typeface="Arial"/>
                <a:sym typeface="Arial"/>
              </a:rPr>
              <a:t>   </a:t>
            </a:r>
            <a:r>
              <a:rPr lang="zh-TW"/>
              <a:t>KNN</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rPr lang="zh-TW"/>
              <a:t>Chapter 4   </a:t>
            </a:r>
            <a:r>
              <a:rPr lang="zh-TW"/>
              <a:t>Logistic regression</a:t>
            </a:r>
            <a:endParaRPr/>
          </a:p>
          <a:p>
            <a:pPr indent="0" lvl="0" marL="0" marR="0" rtl="0" algn="l">
              <a:lnSpc>
                <a:spcPct val="100000"/>
              </a:lnSpc>
              <a:spcBef>
                <a:spcPts val="0"/>
              </a:spcBef>
              <a:spcAft>
                <a:spcPts val="0"/>
              </a:spcAft>
              <a:buClr>
                <a:schemeClr val="dk2"/>
              </a:buClr>
              <a:buSzPts val="2800"/>
              <a:buFont typeface="Arial"/>
              <a:buNone/>
            </a:pPr>
            <a:r>
              <a:rPr b="0" i="0" lang="zh-TW" sz="2800" u="none" cap="none" strike="noStrike">
                <a:solidFill>
                  <a:schemeClr val="dk2"/>
                </a:solidFill>
                <a:latin typeface="Arial"/>
                <a:ea typeface="Arial"/>
                <a:cs typeface="Arial"/>
                <a:sym typeface="Arial"/>
              </a:rPr>
              <a:t>   </a:t>
            </a:r>
            <a:br>
              <a:rPr b="0" i="0" lang="zh-TW" sz="2800" u="none" cap="none" strike="noStrike">
                <a:solidFill>
                  <a:schemeClr val="dk2"/>
                </a:solidFill>
                <a:latin typeface="Arial"/>
                <a:ea typeface="Arial"/>
                <a:cs typeface="Arial"/>
                <a:sym typeface="Arial"/>
              </a:rPr>
            </a:br>
            <a:r>
              <a:rPr b="0" i="0" lang="zh-TW" sz="2800" u="none" cap="none" strike="noStrike">
                <a:solidFill>
                  <a:schemeClr val="dk2"/>
                </a:solidFill>
                <a:latin typeface="Arial"/>
                <a:ea typeface="Arial"/>
                <a:cs typeface="Arial"/>
                <a:sym typeface="Arial"/>
              </a:rPr>
              <a:t> </a:t>
            </a:r>
            <a:endParaRPr b="0" i="0" sz="2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800"/>
              <a:buFont typeface="Arial"/>
              <a:buNone/>
            </a:pPr>
            <a:r>
              <a:t/>
            </a:r>
            <a:endParaRPr b="0" i="0" sz="2800" u="none" cap="none" strike="noStrike">
              <a:solidFill>
                <a:schemeClr val="dk2"/>
              </a:solidFill>
              <a:latin typeface="Arial"/>
              <a:ea typeface="Arial"/>
              <a:cs typeface="Arial"/>
              <a:sym typeface="Arial"/>
            </a:endParaRPr>
          </a:p>
        </p:txBody>
      </p:sp>
      <p:sp>
        <p:nvSpPr>
          <p:cNvPr id="129" name="Google Shape;129;p26"/>
          <p:cNvSpPr txBox="1"/>
          <p:nvPr/>
        </p:nvSpPr>
        <p:spPr>
          <a:xfrm>
            <a:off x="38225" y="3663200"/>
            <a:ext cx="3178500" cy="142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lang="zh-TW" sz="1800" u="sng">
                <a:solidFill>
                  <a:schemeClr val="hlink"/>
                </a:solidFill>
              </a:rPr>
              <a:t>講師</a:t>
            </a:r>
            <a:r>
              <a:rPr lang="zh-TW" sz="1800" u="sng">
                <a:solidFill>
                  <a:schemeClr val="hlink"/>
                </a:solidFill>
                <a:hlinkClick r:id="rId3"/>
              </a:rPr>
              <a:t>投影片Chapter3</a:t>
            </a:r>
            <a:endParaRPr sz="1800">
              <a:solidFill>
                <a:schemeClr val="dk1"/>
              </a:solidFill>
            </a:endParaRPr>
          </a:p>
          <a:p>
            <a:pPr indent="0" lvl="0" marL="0" rtl="0" algn="l">
              <a:spcBef>
                <a:spcPts val="0"/>
              </a:spcBef>
              <a:spcAft>
                <a:spcPts val="0"/>
              </a:spcAft>
              <a:buClr>
                <a:schemeClr val="dk1"/>
              </a:buClr>
              <a:buSzPts val="1800"/>
              <a:buFont typeface="Arial"/>
              <a:buNone/>
            </a:pPr>
            <a:r>
              <a:rPr lang="zh-TW" sz="1800" u="sng">
                <a:solidFill>
                  <a:schemeClr val="accent5"/>
                </a:solidFill>
              </a:rPr>
              <a:t>講師</a:t>
            </a:r>
            <a:r>
              <a:rPr lang="zh-TW" sz="1800" u="sng">
                <a:solidFill>
                  <a:schemeClr val="hlink"/>
                </a:solidFill>
                <a:hlinkClick r:id="rId4"/>
              </a:rPr>
              <a:t>投影片Chapter4</a:t>
            </a:r>
            <a:endParaRPr sz="1800">
              <a:solidFill>
                <a:schemeClr val="dk1"/>
              </a:solidFill>
            </a:endParaRPr>
          </a:p>
          <a:p>
            <a:pPr indent="0" lvl="0" marL="0" rtl="0" algn="l">
              <a:spcBef>
                <a:spcPts val="0"/>
              </a:spcBef>
              <a:spcAft>
                <a:spcPts val="0"/>
              </a:spcAft>
              <a:buClr>
                <a:schemeClr val="dk1"/>
              </a:buClr>
              <a:buSzPts val="1800"/>
              <a:buFont typeface="Arial"/>
              <a:buNone/>
            </a:pPr>
            <a:r>
              <a:rPr lang="zh-TW" sz="1800" u="sng">
                <a:solidFill>
                  <a:schemeClr val="accent5"/>
                </a:solidFill>
                <a:hlinkClick r:id="rId5"/>
              </a:rPr>
              <a:t>課程投影片</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rPr b="0" i="0" lang="zh-TW" sz="1800" u="sng" cap="none" strike="noStrike">
                <a:solidFill>
                  <a:schemeClr val="hlink"/>
                </a:solidFill>
                <a:latin typeface="Arial"/>
                <a:ea typeface="Arial"/>
                <a:cs typeface="Arial"/>
                <a:sym typeface="Arial"/>
                <a:hlinkClick r:id="rId6"/>
              </a:rPr>
              <a:t>資料與程式碼</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400"/>
              <a:buFont typeface="Arial"/>
              <a:buNone/>
            </a:pPr>
            <a:r>
              <a:rPr lang="zh-TW" sz="1800" u="sng">
                <a:solidFill>
                  <a:schemeClr val="hlink"/>
                </a:solidFill>
                <a:hlinkClick r:id="rId7"/>
              </a:rPr>
              <a:t>播放清單</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a:solidFill>
                  <a:schemeClr val="dk1"/>
                </a:solidFill>
              </a:rPr>
              <a:t>KNN (</a:t>
            </a:r>
            <a:r>
              <a:rPr b="1" lang="zh-TW">
                <a:solidFill>
                  <a:schemeClr val="dk1"/>
                </a:solidFill>
              </a:rPr>
              <a:t>K Nearest Neighbor</a:t>
            </a:r>
            <a:r>
              <a:rPr b="1" lang="zh-TW">
                <a:solidFill>
                  <a:schemeClr val="dk1"/>
                </a:solidFill>
              </a:rPr>
              <a:t>)</a:t>
            </a:r>
            <a:endParaRPr/>
          </a:p>
        </p:txBody>
      </p:sp>
      <p:sp>
        <p:nvSpPr>
          <p:cNvPr id="187" name="Google Shape;187;p35"/>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1600"/>
              </a:spcBef>
              <a:spcAft>
                <a:spcPts val="0"/>
              </a:spcAft>
              <a:buClr>
                <a:schemeClr val="dk2"/>
              </a:buClr>
              <a:buSzPts val="2400"/>
              <a:buFont typeface="Arial"/>
              <a:buChar char="●"/>
            </a:pPr>
            <a:r>
              <a:rPr lang="zh-TW" sz="2400"/>
              <a:t>K個最近的鄰居</a:t>
            </a:r>
            <a:endParaRPr sz="2400"/>
          </a:p>
          <a:p>
            <a:pPr indent="-381000" lvl="1" marL="914400" marR="0" rtl="0" algn="l">
              <a:lnSpc>
                <a:spcPct val="115000"/>
              </a:lnSpc>
              <a:spcBef>
                <a:spcPts val="1600"/>
              </a:spcBef>
              <a:spcAft>
                <a:spcPts val="0"/>
              </a:spcAft>
              <a:buClr>
                <a:schemeClr val="dk2"/>
              </a:buClr>
              <a:buSzPts val="2400"/>
              <a:buFont typeface="Arial"/>
              <a:buChar char="○"/>
            </a:pPr>
            <a:r>
              <a:rPr lang="zh-TW" sz="2400"/>
              <a:t>近朱者赤；近墨者黑</a:t>
            </a:r>
            <a:r>
              <a:rPr b="0" i="0" lang="zh-TW" sz="2400" u="none" cap="none" strike="noStrike">
                <a:solidFill>
                  <a:schemeClr val="dk2"/>
                </a:solidFill>
                <a:latin typeface="Arial"/>
                <a:ea typeface="Arial"/>
                <a:cs typeface="Arial"/>
                <a:sym typeface="Arial"/>
              </a:rPr>
              <a:t>        </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1600"/>
              </a:spcBef>
              <a:spcAft>
                <a:spcPts val="0"/>
              </a:spcAft>
              <a:buSzPts val="2400"/>
              <a:buChar char="○"/>
            </a:pPr>
            <a:r>
              <a:rPr lang="zh-TW" sz="2400"/>
              <a:t>孟母三遷</a:t>
            </a:r>
            <a:endParaRPr sz="2400"/>
          </a:p>
          <a:p>
            <a:pPr indent="-381000" lvl="1" marL="914400" marR="0" rtl="0" algn="l">
              <a:lnSpc>
                <a:spcPct val="115000"/>
              </a:lnSpc>
              <a:spcBef>
                <a:spcPts val="1600"/>
              </a:spcBef>
              <a:spcAft>
                <a:spcPts val="0"/>
              </a:spcAft>
              <a:buSzPts val="2400"/>
              <a:buChar char="○"/>
            </a:pPr>
            <a:r>
              <a:rPr lang="zh-TW" sz="2400"/>
              <a:t>You are the average of the five people you spend the most time with.</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a:solidFill>
                  <a:schemeClr val="dk1"/>
                </a:solidFill>
              </a:rPr>
              <a:t>KNN </a:t>
            </a:r>
            <a:r>
              <a:rPr b="1" lang="zh-TW">
                <a:solidFill>
                  <a:schemeClr val="dk1"/>
                </a:solidFill>
              </a:rPr>
              <a:t>優缺點</a:t>
            </a:r>
            <a:endParaRPr/>
          </a:p>
        </p:txBody>
      </p:sp>
      <p:sp>
        <p:nvSpPr>
          <p:cNvPr id="193" name="Google Shape;193;p36"/>
          <p:cNvSpPr txBox="1"/>
          <p:nvPr>
            <p:ph idx="4294967295" type="body"/>
          </p:nvPr>
        </p:nvSpPr>
        <p:spPr>
          <a:xfrm>
            <a:off x="311700" y="975375"/>
            <a:ext cx="42603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1600"/>
              </a:spcBef>
              <a:spcAft>
                <a:spcPts val="0"/>
              </a:spcAft>
              <a:buClr>
                <a:schemeClr val="dk2"/>
              </a:buClr>
              <a:buSzPts val="2400"/>
              <a:buFont typeface="Arial"/>
              <a:buChar char="●"/>
            </a:pPr>
            <a:r>
              <a:rPr lang="zh-TW" sz="2400"/>
              <a:t>優點</a:t>
            </a:r>
            <a:endParaRPr sz="2400"/>
          </a:p>
          <a:p>
            <a:pPr indent="-381000" lvl="1" marL="914400" marR="0" rtl="0" algn="l">
              <a:lnSpc>
                <a:spcPct val="115000"/>
              </a:lnSpc>
              <a:spcBef>
                <a:spcPts val="1600"/>
              </a:spcBef>
              <a:spcAft>
                <a:spcPts val="0"/>
              </a:spcAft>
              <a:buSzPts val="2400"/>
              <a:buChar char="○"/>
            </a:pPr>
            <a:r>
              <a:rPr lang="zh-TW" sz="2400"/>
              <a:t>訓練速度快</a:t>
            </a:r>
            <a:endParaRPr sz="2400"/>
          </a:p>
          <a:p>
            <a:pPr indent="-381000" lvl="1" marL="914400" marR="0" rtl="0" algn="l">
              <a:lnSpc>
                <a:spcPct val="115000"/>
              </a:lnSpc>
              <a:spcBef>
                <a:spcPts val="1600"/>
              </a:spcBef>
              <a:spcAft>
                <a:spcPts val="0"/>
              </a:spcAft>
              <a:buSzPts val="2400"/>
              <a:buChar char="○"/>
            </a:pPr>
            <a:r>
              <a:rPr lang="zh-TW" sz="2400"/>
              <a:t>不用對模型進行泛化</a:t>
            </a:r>
            <a:endParaRPr sz="2400"/>
          </a:p>
          <a:p>
            <a:pPr indent="-381000" lvl="1" marL="914400" marR="0" rtl="0" algn="l">
              <a:lnSpc>
                <a:spcPct val="115000"/>
              </a:lnSpc>
              <a:spcBef>
                <a:spcPts val="1600"/>
              </a:spcBef>
              <a:spcAft>
                <a:spcPts val="0"/>
              </a:spcAft>
              <a:buSzPts val="2400"/>
              <a:buChar char="○"/>
            </a:pPr>
            <a:r>
              <a:rPr lang="zh-TW" sz="2400"/>
              <a:t>也可以做regression</a:t>
            </a:r>
            <a:endParaRPr sz="2400"/>
          </a:p>
        </p:txBody>
      </p:sp>
      <p:sp>
        <p:nvSpPr>
          <p:cNvPr id="194" name="Google Shape;194;p36"/>
          <p:cNvSpPr txBox="1"/>
          <p:nvPr>
            <p:ph idx="4294967295" type="body"/>
          </p:nvPr>
        </p:nvSpPr>
        <p:spPr>
          <a:xfrm>
            <a:off x="4172125" y="975375"/>
            <a:ext cx="49719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1600"/>
              </a:spcBef>
              <a:spcAft>
                <a:spcPts val="0"/>
              </a:spcAft>
              <a:buClr>
                <a:schemeClr val="dk2"/>
              </a:buClr>
              <a:buSzPts val="2400"/>
              <a:buFont typeface="Arial"/>
              <a:buChar char="●"/>
            </a:pPr>
            <a:r>
              <a:rPr lang="zh-TW" sz="2400"/>
              <a:t>缺</a:t>
            </a:r>
            <a:r>
              <a:rPr lang="zh-TW" sz="2400"/>
              <a:t>點</a:t>
            </a:r>
            <a:endParaRPr sz="2400"/>
          </a:p>
          <a:p>
            <a:pPr indent="-381000" lvl="1" marL="914400" marR="0" rtl="0" algn="l">
              <a:lnSpc>
                <a:spcPct val="115000"/>
              </a:lnSpc>
              <a:spcBef>
                <a:spcPts val="1600"/>
              </a:spcBef>
              <a:spcAft>
                <a:spcPts val="0"/>
              </a:spcAft>
              <a:buSzPts val="2400"/>
              <a:buChar char="○"/>
            </a:pPr>
            <a:r>
              <a:rPr lang="zh-TW" sz="2400"/>
              <a:t>預測時速度慢，且佔用很大的記憶體空間</a:t>
            </a:r>
            <a:endParaRPr sz="2400"/>
          </a:p>
          <a:p>
            <a:pPr indent="-381000" lvl="1" marL="914400" marR="0" rtl="0" algn="l">
              <a:lnSpc>
                <a:spcPct val="115000"/>
              </a:lnSpc>
              <a:spcBef>
                <a:spcPts val="1600"/>
              </a:spcBef>
              <a:spcAft>
                <a:spcPts val="0"/>
              </a:spcAft>
              <a:buSzPts val="2400"/>
              <a:buChar char="○"/>
            </a:pPr>
            <a:r>
              <a:rPr lang="zh-TW" sz="2400"/>
              <a:t>需要對feature normalize</a:t>
            </a:r>
            <a:endParaRPr sz="2400"/>
          </a:p>
          <a:p>
            <a:pPr indent="-381000" lvl="1" marL="914400" marR="0" rtl="0" algn="l">
              <a:lnSpc>
                <a:spcPct val="115000"/>
              </a:lnSpc>
              <a:spcBef>
                <a:spcPts val="1600"/>
              </a:spcBef>
              <a:spcAft>
                <a:spcPts val="0"/>
              </a:spcAft>
              <a:buSzPts val="2400"/>
              <a:buChar char="○"/>
            </a:pPr>
            <a:r>
              <a:rPr lang="zh-TW" sz="2400"/>
              <a:t>不適合用在高維度資料</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zh-TW"/>
              <a:t>[實作課程] KNN</a:t>
            </a:r>
            <a:endParaRPr b="1"/>
          </a:p>
        </p:txBody>
      </p:sp>
      <p:pic>
        <p:nvPicPr>
          <p:cNvPr id="200" name="Google Shape;200;p37" title="[教研處] knn">
            <a:hlinkClick r:id="rId3"/>
          </p:cNvPr>
          <p:cNvPicPr preferRelativeResize="0"/>
          <p:nvPr/>
        </p:nvPicPr>
        <p:blipFill>
          <a:blip r:embed="rId4">
            <a:alphaModFix/>
          </a:blip>
          <a:stretch>
            <a:fillRect/>
          </a:stretch>
        </p:blipFill>
        <p:spPr>
          <a:xfrm>
            <a:off x="2286000" y="952000"/>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1042350" y="1963925"/>
            <a:ext cx="73776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i="0" lang="zh-TW" sz="3600" u="none" cap="none" strike="noStrike">
                <a:solidFill>
                  <a:srgbClr val="56BADC"/>
                </a:solidFill>
                <a:latin typeface="Arial"/>
                <a:ea typeface="Arial"/>
                <a:cs typeface="Arial"/>
                <a:sym typeface="Arial"/>
              </a:rPr>
              <a:t>Chapter </a:t>
            </a:r>
            <a:r>
              <a:rPr b="1" lang="zh-TW" sz="3600"/>
              <a:t>4</a:t>
            </a:r>
            <a:r>
              <a:rPr b="1" i="0" lang="zh-TW" sz="3600" u="none" cap="none" strike="noStrike">
                <a:solidFill>
                  <a:srgbClr val="56BADC"/>
                </a:solidFill>
                <a:latin typeface="Arial"/>
                <a:ea typeface="Arial"/>
                <a:cs typeface="Arial"/>
                <a:sym typeface="Arial"/>
              </a:rPr>
              <a:t>   </a:t>
            </a:r>
            <a:r>
              <a:rPr b="1" lang="zh-TW" sz="3600"/>
              <a:t>Logistic regression</a:t>
            </a:r>
            <a:endParaRPr b="1" i="0" sz="3600" u="none" cap="none" strike="noStrike">
              <a:solidFill>
                <a:srgbClr val="56BADC"/>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04-1: Introduction to logistic regression</a:t>
            </a:r>
            <a:endParaRPr b="1" i="0" sz="2400" u="none" cap="none" strike="noStrike">
              <a:solidFill>
                <a:schemeClr val="dk1"/>
              </a:solidFill>
              <a:latin typeface="Arial"/>
              <a:ea typeface="Arial"/>
              <a:cs typeface="Arial"/>
              <a:sym typeface="Arial"/>
            </a:endParaRPr>
          </a:p>
        </p:txBody>
      </p:sp>
      <p:pic>
        <p:nvPicPr>
          <p:cNvPr id="211" name="Google Shape;211;p39"/>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212" name="Google Shape;212;p39" title="04 1 logreg">
            <a:hlinkClick r:id="rId4"/>
          </p:cNvPr>
          <p:cNvPicPr preferRelativeResize="0"/>
          <p:nvPr/>
        </p:nvPicPr>
        <p:blipFill>
          <a:blip r:embed="rId5">
            <a:alphaModFix/>
          </a:blip>
          <a:stretch>
            <a:fillRect/>
          </a:stretch>
        </p:blipFill>
        <p:spPr>
          <a:xfrm>
            <a:off x="2286000" y="1126394"/>
            <a:ext cx="4572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04-2: Gradient ascent</a:t>
            </a:r>
            <a:endParaRPr b="1" i="0" sz="2400" u="none" cap="none" strike="noStrike">
              <a:solidFill>
                <a:schemeClr val="dk1"/>
              </a:solidFill>
              <a:latin typeface="Arial"/>
              <a:ea typeface="Arial"/>
              <a:cs typeface="Arial"/>
              <a:sym typeface="Arial"/>
            </a:endParaRPr>
          </a:p>
        </p:txBody>
      </p:sp>
      <p:pic>
        <p:nvPicPr>
          <p:cNvPr id="218" name="Google Shape;218;p40"/>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219" name="Google Shape;219;p40" title="04 2 gradent ascent">
            <a:hlinkClick r:id="rId4"/>
          </p:cNvPr>
          <p:cNvPicPr preferRelativeResize="0"/>
          <p:nvPr/>
        </p:nvPicPr>
        <p:blipFill>
          <a:blip r:embed="rId5">
            <a:alphaModFix/>
          </a:blip>
          <a:stretch>
            <a:fillRect/>
          </a:stretch>
        </p:blipFill>
        <p:spPr>
          <a:xfrm>
            <a:off x="2286000" y="1070644"/>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04-3: Quiz</a:t>
            </a:r>
            <a:endParaRPr b="1" i="0" sz="2400" u="none" cap="none" strike="noStrike">
              <a:solidFill>
                <a:schemeClr val="dk1"/>
              </a:solidFill>
              <a:latin typeface="Arial"/>
              <a:ea typeface="Arial"/>
              <a:cs typeface="Arial"/>
              <a:sym typeface="Arial"/>
            </a:endParaRPr>
          </a:p>
        </p:txBody>
      </p:sp>
      <p:pic>
        <p:nvPicPr>
          <p:cNvPr id="225" name="Google Shape;225;p41"/>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226" name="Google Shape;226;p41" title="04 3 quiz">
            <a:hlinkClick r:id="rId4"/>
          </p:cNvPr>
          <p:cNvPicPr preferRelativeResize="0"/>
          <p:nvPr/>
        </p:nvPicPr>
        <p:blipFill>
          <a:blip r:embed="rId5">
            <a:alphaModFix/>
          </a:blip>
          <a:stretch>
            <a:fillRect/>
          </a:stretch>
        </p:blipFill>
        <p:spPr>
          <a:xfrm>
            <a:off x="2286000" y="1086569"/>
            <a:ext cx="4572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04-4: Answer</a:t>
            </a:r>
            <a:endParaRPr b="1" i="0" sz="2400" u="none" cap="none" strike="noStrike">
              <a:solidFill>
                <a:schemeClr val="dk1"/>
              </a:solidFill>
              <a:latin typeface="Arial"/>
              <a:ea typeface="Arial"/>
              <a:cs typeface="Arial"/>
              <a:sym typeface="Arial"/>
            </a:endParaRPr>
          </a:p>
        </p:txBody>
      </p:sp>
      <p:pic>
        <p:nvPicPr>
          <p:cNvPr id="232" name="Google Shape;232;p42"/>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233" name="Google Shape;233;p42" title="04 4 answer">
            <a:hlinkClick r:id="rId4"/>
          </p:cNvPr>
          <p:cNvPicPr preferRelativeResize="0"/>
          <p:nvPr/>
        </p:nvPicPr>
        <p:blipFill>
          <a:blip r:embed="rId5">
            <a:alphaModFix/>
          </a:blip>
          <a:stretch>
            <a:fillRect/>
          </a:stretch>
        </p:blipFill>
        <p:spPr>
          <a:xfrm>
            <a:off x="2286000" y="1118419"/>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04-5: Evaluation (classification)</a:t>
            </a:r>
            <a:endParaRPr b="1" i="0" sz="2400" u="none" cap="none" strike="noStrike">
              <a:solidFill>
                <a:schemeClr val="dk1"/>
              </a:solidFill>
              <a:latin typeface="Arial"/>
              <a:ea typeface="Arial"/>
              <a:cs typeface="Arial"/>
              <a:sym typeface="Arial"/>
            </a:endParaRPr>
          </a:p>
        </p:txBody>
      </p:sp>
      <p:pic>
        <p:nvPicPr>
          <p:cNvPr id="239" name="Google Shape;239;p43"/>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240" name="Google Shape;240;p43" title="04 5 eval">
            <a:hlinkClick r:id="rId4"/>
          </p:cNvPr>
          <p:cNvPicPr preferRelativeResize="0"/>
          <p:nvPr/>
        </p:nvPicPr>
        <p:blipFill>
          <a:blip r:embed="rId5">
            <a:alphaModFix/>
          </a:blip>
          <a:stretch>
            <a:fillRect/>
          </a:stretch>
        </p:blipFill>
        <p:spPr>
          <a:xfrm>
            <a:off x="2286000" y="1182119"/>
            <a:ext cx="45720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Logistic Regression</a:t>
            </a:r>
            <a:endParaRPr b="1" i="0" sz="2400" u="none" cap="none" strike="noStrike">
              <a:solidFill>
                <a:schemeClr val="dk1"/>
              </a:solidFill>
              <a:latin typeface="Arial"/>
              <a:ea typeface="Arial"/>
              <a:cs typeface="Arial"/>
              <a:sym typeface="Arial"/>
            </a:endParaRPr>
          </a:p>
        </p:txBody>
      </p:sp>
      <p:pic>
        <p:nvPicPr>
          <p:cNvPr id="246" name="Google Shape;246;p44" title="Page53 Session2 4 1 Logistic Regression">
            <a:hlinkClick r:id="rId3"/>
          </p:cNvPr>
          <p:cNvPicPr preferRelativeResize="0"/>
          <p:nvPr/>
        </p:nvPicPr>
        <p:blipFill rotWithShape="1">
          <a:blip r:embed="rId4">
            <a:alphaModFix/>
          </a:blip>
          <a:srcRect b="0" l="0" r="0" t="0"/>
          <a:stretch/>
        </p:blipFill>
        <p:spPr>
          <a:xfrm>
            <a:off x="2239675" y="977569"/>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Logistic Regression</a:t>
            </a:r>
            <a:endParaRPr b="0" i="0" sz="3600" u="none" cap="none" strike="noStrike">
              <a:solidFill>
                <a:schemeClr val="dk1"/>
              </a:solidFill>
              <a:latin typeface="Arial"/>
              <a:ea typeface="Arial"/>
              <a:cs typeface="Arial"/>
              <a:sym typeface="Arial"/>
            </a:endParaRPr>
          </a:p>
        </p:txBody>
      </p:sp>
      <p:sp>
        <p:nvSpPr>
          <p:cNvPr id="252" name="Google Shape;252;p45"/>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使用時機：</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Label為</a:t>
            </a:r>
            <a:r>
              <a:rPr b="0" i="0" lang="zh-TW" sz="2400" u="none" cap="none" strike="noStrike">
                <a:solidFill>
                  <a:srgbClr val="FF0000"/>
                </a:solidFill>
                <a:latin typeface="Arial"/>
                <a:ea typeface="Arial"/>
                <a:cs typeface="Arial"/>
                <a:sym typeface="Arial"/>
              </a:rPr>
              <a:t>非</a:t>
            </a:r>
            <a:r>
              <a:rPr b="0" i="0" lang="zh-TW" sz="2400" u="none" cap="none" strike="noStrike">
                <a:solidFill>
                  <a:schemeClr val="dk2"/>
                </a:solidFill>
                <a:latin typeface="Arial"/>
                <a:ea typeface="Arial"/>
                <a:cs typeface="Arial"/>
                <a:sym typeface="Arial"/>
              </a:rPr>
              <a:t>連續值（二元、多元分類問題）。</a:t>
            </a:r>
            <a:endParaRPr b="0" i="0" sz="2400" u="none" cap="none" strike="noStrike">
              <a:solidFill>
                <a:schemeClr val="dk2"/>
              </a:solidFill>
              <a:latin typeface="Arial"/>
              <a:ea typeface="Arial"/>
              <a:cs typeface="Arial"/>
              <a:sym typeface="Arial"/>
            </a:endParaRPr>
          </a:p>
          <a:p>
            <a:pPr indent="-381000" lvl="1" marL="9144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Features 和 Label之間不必有線性關係，因為Features的值會做non-linear的transform(sigmoid)。</a:t>
            </a:r>
            <a:endParaRPr b="0" i="0" sz="24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Prediction：0~1的機率值。           </a:t>
            </a:r>
            <a:endParaRPr b="0" i="0" sz="2400" u="none" cap="none" strike="noStrike">
              <a:solidFill>
                <a:schemeClr val="dk2"/>
              </a:solidFill>
              <a:latin typeface="Arial"/>
              <a:ea typeface="Arial"/>
              <a:cs typeface="Arial"/>
              <a:sym typeface="Arial"/>
            </a:endParaRPr>
          </a:p>
        </p:txBody>
      </p:sp>
      <p:pic>
        <p:nvPicPr>
          <p:cNvPr id="253" name="Google Shape;253;p45"/>
          <p:cNvPicPr preferRelativeResize="0"/>
          <p:nvPr/>
        </p:nvPicPr>
        <p:blipFill rotWithShape="1">
          <a:blip r:embed="rId3">
            <a:alphaModFix/>
          </a:blip>
          <a:srcRect b="0" l="0" r="0" t="0"/>
          <a:stretch/>
        </p:blipFill>
        <p:spPr>
          <a:xfrm>
            <a:off x="1590000" y="2710325"/>
            <a:ext cx="2902549" cy="904200"/>
          </a:xfrm>
          <a:prstGeom prst="rect">
            <a:avLst/>
          </a:prstGeom>
          <a:noFill/>
          <a:ln>
            <a:noFill/>
          </a:ln>
        </p:spPr>
      </p:pic>
      <p:pic>
        <p:nvPicPr>
          <p:cNvPr id="254" name="Google Shape;254;p45"/>
          <p:cNvPicPr preferRelativeResize="0"/>
          <p:nvPr/>
        </p:nvPicPr>
        <p:blipFill rotWithShape="1">
          <a:blip r:embed="rId4">
            <a:alphaModFix/>
          </a:blip>
          <a:srcRect b="0" l="0" r="0" t="0"/>
          <a:stretch/>
        </p:blipFill>
        <p:spPr>
          <a:xfrm>
            <a:off x="5045225" y="2775025"/>
            <a:ext cx="4098776" cy="23841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17835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Geometric Meaning</a:t>
            </a:r>
            <a:endParaRPr b="1" i="0" sz="2400" u="none" cap="none" strike="noStrike">
              <a:solidFill>
                <a:schemeClr val="dk1"/>
              </a:solidFill>
              <a:latin typeface="Arial"/>
              <a:ea typeface="Arial"/>
              <a:cs typeface="Arial"/>
              <a:sym typeface="Arial"/>
            </a:endParaRPr>
          </a:p>
        </p:txBody>
      </p:sp>
      <p:sp>
        <p:nvSpPr>
          <p:cNvPr id="260" name="Google Shape;260;p46"/>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利用線性關係算出分數</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將分數代進sigmoid function轉換成機率函數</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求解最大機率</a:t>
            </a:r>
            <a:endParaRPr b="0" i="0" sz="1800" u="none" cap="none" strike="noStrike">
              <a:solidFill>
                <a:schemeClr val="dk2"/>
              </a:solidFill>
              <a:latin typeface="Arial"/>
              <a:ea typeface="Arial"/>
              <a:cs typeface="Arial"/>
              <a:sym typeface="Arial"/>
            </a:endParaRPr>
          </a:p>
        </p:txBody>
      </p:sp>
      <p:pic>
        <p:nvPicPr>
          <p:cNvPr id="261" name="Google Shape;261;p46"/>
          <p:cNvPicPr preferRelativeResize="0"/>
          <p:nvPr/>
        </p:nvPicPr>
        <p:blipFill rotWithShape="1">
          <a:blip r:embed="rId3">
            <a:alphaModFix/>
          </a:blip>
          <a:srcRect b="0" l="0" r="0" t="0"/>
          <a:stretch/>
        </p:blipFill>
        <p:spPr>
          <a:xfrm>
            <a:off x="4481875" y="2500650"/>
            <a:ext cx="2902549" cy="904200"/>
          </a:xfrm>
          <a:prstGeom prst="rect">
            <a:avLst/>
          </a:prstGeom>
          <a:noFill/>
          <a:ln>
            <a:noFill/>
          </a:ln>
        </p:spPr>
      </p:pic>
      <p:pic>
        <p:nvPicPr>
          <p:cNvPr id="262" name="Google Shape;262;p46"/>
          <p:cNvPicPr preferRelativeResize="0"/>
          <p:nvPr/>
        </p:nvPicPr>
        <p:blipFill rotWithShape="1">
          <a:blip r:embed="rId4">
            <a:alphaModFix/>
          </a:blip>
          <a:srcRect b="0" l="0" r="0" t="0"/>
          <a:stretch/>
        </p:blipFill>
        <p:spPr>
          <a:xfrm>
            <a:off x="4481875" y="3478650"/>
            <a:ext cx="4350425" cy="1455943"/>
          </a:xfrm>
          <a:prstGeom prst="rect">
            <a:avLst/>
          </a:prstGeom>
          <a:noFill/>
          <a:ln>
            <a:noFill/>
          </a:ln>
        </p:spPr>
      </p:pic>
      <p:sp>
        <p:nvSpPr>
          <p:cNvPr id="263" name="Google Shape;263;p46"/>
          <p:cNvSpPr txBox="1"/>
          <p:nvPr/>
        </p:nvSpPr>
        <p:spPr>
          <a:xfrm>
            <a:off x="1802850" y="4847475"/>
            <a:ext cx="5538300" cy="38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5"/>
              </a:rPr>
              <a:t>https://florianhartl.com/logistic-regression-geometric-intuition.html</a:t>
            </a:r>
            <a:endParaRPr b="0" i="0" sz="12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264" name="Google Shape;264;p46"/>
          <p:cNvSpPr/>
          <p:nvPr/>
        </p:nvSpPr>
        <p:spPr>
          <a:xfrm>
            <a:off x="6606250" y="2936225"/>
            <a:ext cx="577500" cy="26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46"/>
          <p:cNvPicPr preferRelativeResize="0"/>
          <p:nvPr/>
        </p:nvPicPr>
        <p:blipFill rotWithShape="1">
          <a:blip r:embed="rId6">
            <a:alphaModFix/>
          </a:blip>
          <a:srcRect b="0" l="0" r="0" t="0"/>
          <a:stretch/>
        </p:blipFill>
        <p:spPr>
          <a:xfrm>
            <a:off x="3204850" y="975375"/>
            <a:ext cx="742980" cy="384300"/>
          </a:xfrm>
          <a:prstGeom prst="rect">
            <a:avLst/>
          </a:prstGeom>
          <a:noFill/>
          <a:ln>
            <a:noFill/>
          </a:ln>
        </p:spPr>
      </p:pic>
      <p:grpSp>
        <p:nvGrpSpPr>
          <p:cNvPr id="266" name="Google Shape;266;p46"/>
          <p:cNvGrpSpPr/>
          <p:nvPr/>
        </p:nvGrpSpPr>
        <p:grpSpPr>
          <a:xfrm>
            <a:off x="217525" y="1956475"/>
            <a:ext cx="4264349" cy="2755774"/>
            <a:chOff x="112950" y="2040950"/>
            <a:chExt cx="4264349" cy="2755774"/>
          </a:xfrm>
        </p:grpSpPr>
        <p:pic>
          <p:nvPicPr>
            <p:cNvPr id="267" name="Google Shape;267;p46"/>
            <p:cNvPicPr preferRelativeResize="0"/>
            <p:nvPr/>
          </p:nvPicPr>
          <p:blipFill rotWithShape="1">
            <a:blip r:embed="rId7">
              <a:alphaModFix/>
            </a:blip>
            <a:srcRect b="0" l="0" r="0" t="0"/>
            <a:stretch/>
          </p:blipFill>
          <p:spPr>
            <a:xfrm>
              <a:off x="112950" y="2040950"/>
              <a:ext cx="4264349" cy="2755774"/>
            </a:xfrm>
            <a:prstGeom prst="rect">
              <a:avLst/>
            </a:prstGeom>
            <a:noFill/>
            <a:ln>
              <a:noFill/>
            </a:ln>
          </p:spPr>
        </p:pic>
        <p:cxnSp>
          <p:nvCxnSpPr>
            <p:cNvPr id="268" name="Google Shape;268;p46"/>
            <p:cNvCxnSpPr/>
            <p:nvPr/>
          </p:nvCxnSpPr>
          <p:spPr>
            <a:xfrm flipH="1">
              <a:off x="1973750" y="2576850"/>
              <a:ext cx="13500" cy="1571100"/>
            </a:xfrm>
            <a:prstGeom prst="straightConnector1">
              <a:avLst/>
            </a:prstGeom>
            <a:noFill/>
            <a:ln cap="flat" cmpd="sng" w="38100">
              <a:solidFill>
                <a:srgbClr val="FF0000"/>
              </a:solidFill>
              <a:prstDash val="dash"/>
              <a:round/>
              <a:headEnd len="sm" w="sm" type="none"/>
              <a:tailEnd len="sm" w="sm" type="none"/>
            </a:ln>
          </p:spPr>
        </p:cxnSp>
        <p:sp>
          <p:nvSpPr>
            <p:cNvPr id="269" name="Google Shape;269;p46"/>
            <p:cNvSpPr txBox="1"/>
            <p:nvPr/>
          </p:nvSpPr>
          <p:spPr>
            <a:xfrm>
              <a:off x="1950325" y="3745875"/>
              <a:ext cx="7431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硬界線</a:t>
              </a:r>
              <a:endParaRPr b="0" i="0" sz="1400" u="none" cap="none" strike="noStrike">
                <a:solidFill>
                  <a:srgbClr val="FF0000"/>
                </a:solidFill>
                <a:latin typeface="Arial"/>
                <a:ea typeface="Arial"/>
                <a:cs typeface="Arial"/>
                <a:sym typeface="Arial"/>
              </a:endParaRPr>
            </a:p>
          </p:txBody>
        </p:sp>
        <p:sp>
          <p:nvSpPr>
            <p:cNvPr id="270" name="Google Shape;270;p46"/>
            <p:cNvSpPr txBox="1"/>
            <p:nvPr/>
          </p:nvSpPr>
          <p:spPr>
            <a:xfrm>
              <a:off x="2178925" y="2907675"/>
              <a:ext cx="7431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999999"/>
                  </a:solidFill>
                  <a:latin typeface="Arial"/>
                  <a:ea typeface="Arial"/>
                  <a:cs typeface="Arial"/>
                  <a:sym typeface="Arial"/>
                </a:rPr>
                <a:t>軟界線</a:t>
              </a:r>
              <a:endParaRPr b="0" i="0" sz="1400" u="none" cap="none" strike="noStrike">
                <a:solidFill>
                  <a:srgbClr val="999999"/>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7"/>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Penalty: L1/ L2 												(Lasso/Ridge)</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C:  default=1</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rPr b="0" i="0" lang="zh-TW" sz="1800" u="none" cap="none" strike="noStrike">
                <a:solidFill>
                  <a:srgbClr val="FF0000"/>
                </a:solidFill>
                <a:latin typeface="Arial"/>
                <a:ea typeface="Arial"/>
                <a:cs typeface="Arial"/>
                <a:sym typeface="Arial"/>
              </a:rPr>
              <a:t>Note</a:t>
            </a:r>
            <a:r>
              <a:rPr b="0" i="0" lang="zh-TW" sz="1800" u="none" cap="none" strike="noStrike">
                <a:solidFill>
                  <a:schemeClr val="dk2"/>
                </a:solidFill>
                <a:latin typeface="Arial"/>
                <a:ea typeface="Arial"/>
                <a:cs typeface="Arial"/>
                <a:sym typeface="Arial"/>
              </a:rPr>
              <a:t>: 和linear regression的alpha不一樣的是C值越大對weight的控制力越弱。</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Solver: default=liblinear</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276" name="Google Shape;276;p47"/>
          <p:cNvSpPr txBox="1"/>
          <p:nvPr>
            <p:ph type="title"/>
          </p:nvPr>
        </p:nvSpPr>
        <p:spPr>
          <a:xfrm>
            <a:off x="311700" y="178350"/>
            <a:ext cx="87480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Logistic Regression in Scikit-Learn</a:t>
            </a:r>
            <a:endParaRPr b="1" i="0" sz="2400" u="none" cap="none" strike="noStrike">
              <a:solidFill>
                <a:schemeClr val="dk1"/>
              </a:solidFill>
              <a:latin typeface="Arial"/>
              <a:ea typeface="Arial"/>
              <a:cs typeface="Arial"/>
              <a:sym typeface="Arial"/>
            </a:endParaRPr>
          </a:p>
        </p:txBody>
      </p:sp>
      <p:sp>
        <p:nvSpPr>
          <p:cNvPr id="277" name="Google Shape;277;p47"/>
          <p:cNvSpPr txBox="1"/>
          <p:nvPr/>
        </p:nvSpPr>
        <p:spPr>
          <a:xfrm>
            <a:off x="-66975" y="4727100"/>
            <a:ext cx="8974500" cy="41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3"/>
              </a:rPr>
              <a:t>http://scikit-learn.org/stable/modules/generated/sklearn.linear_model.LogisticRegression.html</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78" name="Google Shape;278;p47"/>
          <p:cNvPicPr preferRelativeResize="0"/>
          <p:nvPr/>
        </p:nvPicPr>
        <p:blipFill rotWithShape="1">
          <a:blip r:embed="rId4">
            <a:alphaModFix/>
          </a:blip>
          <a:srcRect b="0" l="0" r="0" t="0"/>
          <a:stretch/>
        </p:blipFill>
        <p:spPr>
          <a:xfrm>
            <a:off x="52000" y="3263576"/>
            <a:ext cx="4971276" cy="1357025"/>
          </a:xfrm>
          <a:prstGeom prst="rect">
            <a:avLst/>
          </a:prstGeom>
          <a:noFill/>
          <a:ln>
            <a:noFill/>
          </a:ln>
        </p:spPr>
      </p:pic>
      <p:grpSp>
        <p:nvGrpSpPr>
          <p:cNvPr id="279" name="Google Shape;279;p47"/>
          <p:cNvGrpSpPr/>
          <p:nvPr/>
        </p:nvGrpSpPr>
        <p:grpSpPr>
          <a:xfrm>
            <a:off x="3166175" y="955525"/>
            <a:ext cx="5741351" cy="1433325"/>
            <a:chOff x="3166175" y="1031725"/>
            <a:chExt cx="5741351" cy="1433325"/>
          </a:xfrm>
        </p:grpSpPr>
        <p:pic>
          <p:nvPicPr>
            <p:cNvPr id="280" name="Google Shape;280;p47"/>
            <p:cNvPicPr preferRelativeResize="0"/>
            <p:nvPr/>
          </p:nvPicPr>
          <p:blipFill rotWithShape="1">
            <a:blip r:embed="rId5">
              <a:alphaModFix/>
            </a:blip>
            <a:srcRect b="0" l="0" r="0" t="0"/>
            <a:stretch/>
          </p:blipFill>
          <p:spPr>
            <a:xfrm>
              <a:off x="4905250" y="1751525"/>
              <a:ext cx="4002276" cy="713525"/>
            </a:xfrm>
            <a:prstGeom prst="rect">
              <a:avLst/>
            </a:prstGeom>
            <a:noFill/>
            <a:ln>
              <a:noFill/>
            </a:ln>
          </p:spPr>
        </p:pic>
        <p:pic>
          <p:nvPicPr>
            <p:cNvPr id="281" name="Google Shape;281;p47"/>
            <p:cNvPicPr preferRelativeResize="0"/>
            <p:nvPr/>
          </p:nvPicPr>
          <p:blipFill rotWithShape="1">
            <a:blip r:embed="rId6">
              <a:alphaModFix/>
            </a:blip>
            <a:srcRect b="0" l="0" r="0" t="0"/>
            <a:stretch/>
          </p:blipFill>
          <p:spPr>
            <a:xfrm>
              <a:off x="4905250" y="1031725"/>
              <a:ext cx="3818750" cy="859425"/>
            </a:xfrm>
            <a:prstGeom prst="rect">
              <a:avLst/>
            </a:prstGeom>
            <a:noFill/>
            <a:ln>
              <a:noFill/>
            </a:ln>
          </p:spPr>
        </p:pic>
        <p:sp>
          <p:nvSpPr>
            <p:cNvPr id="282" name="Google Shape;282;p47"/>
            <p:cNvSpPr txBox="1"/>
            <p:nvPr/>
          </p:nvSpPr>
          <p:spPr>
            <a:xfrm>
              <a:off x="3166175" y="1269875"/>
              <a:ext cx="1974300" cy="3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Logistic Regression:</a:t>
              </a:r>
              <a:endParaRPr b="0" i="0" sz="1400" u="none" cap="none" strike="noStrike">
                <a:solidFill>
                  <a:srgbClr val="000000"/>
                </a:solidFill>
                <a:latin typeface="Arial"/>
                <a:ea typeface="Arial"/>
                <a:cs typeface="Arial"/>
                <a:sym typeface="Arial"/>
              </a:endParaRPr>
            </a:p>
          </p:txBody>
        </p:sp>
        <p:sp>
          <p:nvSpPr>
            <p:cNvPr id="283" name="Google Shape;283;p47"/>
            <p:cNvSpPr txBox="1"/>
            <p:nvPr/>
          </p:nvSpPr>
          <p:spPr>
            <a:xfrm>
              <a:off x="3166175" y="1891138"/>
              <a:ext cx="1974300" cy="3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Linear Regression:</a:t>
              </a:r>
              <a:endParaRPr b="0" i="0" sz="1400" u="none" cap="none" strike="noStrike">
                <a:solidFill>
                  <a:srgbClr val="000000"/>
                </a:solidFill>
                <a:latin typeface="Arial"/>
                <a:ea typeface="Arial"/>
                <a:cs typeface="Arial"/>
                <a:sym typeface="Arial"/>
              </a:endParaRPr>
            </a:p>
          </p:txBody>
        </p:sp>
      </p:grpSp>
      <p:sp>
        <p:nvSpPr>
          <p:cNvPr id="284" name="Google Shape;284;p47"/>
          <p:cNvSpPr/>
          <p:nvPr/>
        </p:nvSpPr>
        <p:spPr>
          <a:xfrm>
            <a:off x="6294850" y="913575"/>
            <a:ext cx="2340300" cy="8511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
          <p:cNvSpPr/>
          <p:nvPr/>
        </p:nvSpPr>
        <p:spPr>
          <a:xfrm>
            <a:off x="5596275" y="1854375"/>
            <a:ext cx="1512000" cy="285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7"/>
          <p:cNvSpPr/>
          <p:nvPr/>
        </p:nvSpPr>
        <p:spPr>
          <a:xfrm>
            <a:off x="4782850" y="913575"/>
            <a:ext cx="1261800" cy="7395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7"/>
          <p:cNvSpPr/>
          <p:nvPr/>
        </p:nvSpPr>
        <p:spPr>
          <a:xfrm>
            <a:off x="7275500" y="1764675"/>
            <a:ext cx="1512000" cy="487800"/>
          </a:xfrm>
          <a:prstGeom prst="rect">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7"/>
          <p:cNvPicPr preferRelativeResize="0"/>
          <p:nvPr/>
        </p:nvPicPr>
        <p:blipFill rotWithShape="1">
          <a:blip r:embed="rId7">
            <a:alphaModFix/>
          </a:blip>
          <a:srcRect b="0" l="0" r="0" t="0"/>
          <a:stretch/>
        </p:blipFill>
        <p:spPr>
          <a:xfrm>
            <a:off x="4947075" y="3339775"/>
            <a:ext cx="4120724" cy="1288275"/>
          </a:xfrm>
          <a:prstGeom prst="rect">
            <a:avLst/>
          </a:prstGeom>
          <a:noFill/>
          <a:ln>
            <a:noFill/>
          </a:ln>
        </p:spPr>
      </p:pic>
      <p:sp>
        <p:nvSpPr>
          <p:cNvPr id="289" name="Google Shape;289;p47"/>
          <p:cNvSpPr/>
          <p:nvPr/>
        </p:nvSpPr>
        <p:spPr>
          <a:xfrm>
            <a:off x="1396450" y="3638800"/>
            <a:ext cx="846000" cy="241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multi_class: ‘ovr’, ‘multinominal’</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‘ovr’: 視多元分類為二元分類 (default)</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160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‘multinomial’: 會考慮到整體的分佈</a:t>
            </a:r>
            <a:endParaRPr b="0" i="0" sz="1800" u="none" cap="none" strike="noStrike">
              <a:solidFill>
                <a:schemeClr val="dk2"/>
              </a:solidFill>
              <a:latin typeface="Arial"/>
              <a:ea typeface="Arial"/>
              <a:cs typeface="Arial"/>
              <a:sym typeface="Arial"/>
            </a:endParaRPr>
          </a:p>
        </p:txBody>
      </p:sp>
      <p:sp>
        <p:nvSpPr>
          <p:cNvPr id="295" name="Google Shape;295;p48"/>
          <p:cNvSpPr txBox="1"/>
          <p:nvPr>
            <p:ph type="title"/>
          </p:nvPr>
        </p:nvSpPr>
        <p:spPr>
          <a:xfrm>
            <a:off x="311700" y="178350"/>
            <a:ext cx="87480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Logistic Regression in Scikit-Learn</a:t>
            </a:r>
            <a:endParaRPr b="1" i="0" sz="2400" u="none" cap="none" strike="noStrike">
              <a:solidFill>
                <a:schemeClr val="dk1"/>
              </a:solidFill>
              <a:latin typeface="Arial"/>
              <a:ea typeface="Arial"/>
              <a:cs typeface="Arial"/>
              <a:sym typeface="Arial"/>
            </a:endParaRPr>
          </a:p>
        </p:txBody>
      </p:sp>
      <p:grpSp>
        <p:nvGrpSpPr>
          <p:cNvPr id="296" name="Google Shape;296;p48"/>
          <p:cNvGrpSpPr/>
          <p:nvPr/>
        </p:nvGrpSpPr>
        <p:grpSpPr>
          <a:xfrm>
            <a:off x="498225" y="1735750"/>
            <a:ext cx="1448725" cy="1056900"/>
            <a:chOff x="498225" y="1735750"/>
            <a:chExt cx="1448725" cy="1056900"/>
          </a:xfrm>
        </p:grpSpPr>
        <p:pic>
          <p:nvPicPr>
            <p:cNvPr id="297" name="Google Shape;297;p48"/>
            <p:cNvPicPr preferRelativeResize="0"/>
            <p:nvPr/>
          </p:nvPicPr>
          <p:blipFill rotWithShape="1">
            <a:blip r:embed="rId3">
              <a:alphaModFix/>
            </a:blip>
            <a:srcRect b="0" l="0" r="0" t="0"/>
            <a:stretch/>
          </p:blipFill>
          <p:spPr>
            <a:xfrm>
              <a:off x="498225" y="1735750"/>
              <a:ext cx="1448725" cy="1056900"/>
            </a:xfrm>
            <a:prstGeom prst="rect">
              <a:avLst/>
            </a:prstGeom>
            <a:noFill/>
            <a:ln>
              <a:noFill/>
            </a:ln>
          </p:spPr>
        </p:pic>
        <p:sp>
          <p:nvSpPr>
            <p:cNvPr id="298" name="Google Shape;298;p48"/>
            <p:cNvSpPr/>
            <p:nvPr/>
          </p:nvSpPr>
          <p:spPr>
            <a:xfrm>
              <a:off x="698225" y="2094650"/>
              <a:ext cx="456600" cy="5727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grpSp>
      <p:grpSp>
        <p:nvGrpSpPr>
          <p:cNvPr id="299" name="Google Shape;299;p48"/>
          <p:cNvGrpSpPr/>
          <p:nvPr/>
        </p:nvGrpSpPr>
        <p:grpSpPr>
          <a:xfrm>
            <a:off x="2174625" y="1735750"/>
            <a:ext cx="1448725" cy="1056900"/>
            <a:chOff x="498225" y="1735750"/>
            <a:chExt cx="1448725" cy="1056900"/>
          </a:xfrm>
        </p:grpSpPr>
        <p:pic>
          <p:nvPicPr>
            <p:cNvPr id="300" name="Google Shape;300;p48"/>
            <p:cNvPicPr preferRelativeResize="0"/>
            <p:nvPr/>
          </p:nvPicPr>
          <p:blipFill rotWithShape="1">
            <a:blip r:embed="rId3">
              <a:alphaModFix/>
            </a:blip>
            <a:srcRect b="0" l="0" r="0" t="0"/>
            <a:stretch/>
          </p:blipFill>
          <p:spPr>
            <a:xfrm>
              <a:off x="498225" y="1735750"/>
              <a:ext cx="1448725" cy="1056900"/>
            </a:xfrm>
            <a:prstGeom prst="rect">
              <a:avLst/>
            </a:prstGeom>
            <a:noFill/>
            <a:ln>
              <a:noFill/>
            </a:ln>
          </p:spPr>
        </p:pic>
        <p:sp>
          <p:nvSpPr>
            <p:cNvPr id="301" name="Google Shape;301;p48"/>
            <p:cNvSpPr/>
            <p:nvPr/>
          </p:nvSpPr>
          <p:spPr>
            <a:xfrm>
              <a:off x="994288" y="1839525"/>
              <a:ext cx="456600" cy="5727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grpSp>
      <p:grpSp>
        <p:nvGrpSpPr>
          <p:cNvPr id="302" name="Google Shape;302;p48"/>
          <p:cNvGrpSpPr/>
          <p:nvPr/>
        </p:nvGrpSpPr>
        <p:grpSpPr>
          <a:xfrm>
            <a:off x="5697900" y="1132262"/>
            <a:ext cx="2715551" cy="3634538"/>
            <a:chOff x="5697900" y="1132262"/>
            <a:chExt cx="2715551" cy="3634538"/>
          </a:xfrm>
        </p:grpSpPr>
        <p:pic>
          <p:nvPicPr>
            <p:cNvPr id="303" name="Google Shape;303;p48"/>
            <p:cNvPicPr preferRelativeResize="0"/>
            <p:nvPr/>
          </p:nvPicPr>
          <p:blipFill rotWithShape="1">
            <a:blip r:embed="rId4">
              <a:alphaModFix/>
            </a:blip>
            <a:srcRect b="0" l="0" r="0" t="0"/>
            <a:stretch/>
          </p:blipFill>
          <p:spPr>
            <a:xfrm>
              <a:off x="5697900" y="2949525"/>
              <a:ext cx="2715551" cy="1817275"/>
            </a:xfrm>
            <a:prstGeom prst="rect">
              <a:avLst/>
            </a:prstGeom>
            <a:noFill/>
            <a:ln>
              <a:noFill/>
            </a:ln>
          </p:spPr>
        </p:pic>
        <p:pic>
          <p:nvPicPr>
            <p:cNvPr id="304" name="Google Shape;304;p48"/>
            <p:cNvPicPr preferRelativeResize="0"/>
            <p:nvPr/>
          </p:nvPicPr>
          <p:blipFill rotWithShape="1">
            <a:blip r:embed="rId3">
              <a:alphaModFix/>
            </a:blip>
            <a:srcRect b="0" l="0" r="0" t="0"/>
            <a:stretch/>
          </p:blipFill>
          <p:spPr>
            <a:xfrm>
              <a:off x="5774100" y="1132262"/>
              <a:ext cx="2493400" cy="1817275"/>
            </a:xfrm>
            <a:prstGeom prst="rect">
              <a:avLst/>
            </a:prstGeom>
            <a:noFill/>
            <a:ln>
              <a:noFill/>
            </a:ln>
          </p:spPr>
        </p:pic>
      </p:grpSp>
      <p:grpSp>
        <p:nvGrpSpPr>
          <p:cNvPr id="305" name="Google Shape;305;p48"/>
          <p:cNvGrpSpPr/>
          <p:nvPr/>
        </p:nvGrpSpPr>
        <p:grpSpPr>
          <a:xfrm>
            <a:off x="3851025" y="1735750"/>
            <a:ext cx="1448725" cy="1056900"/>
            <a:chOff x="498225" y="1735750"/>
            <a:chExt cx="1448725" cy="1056900"/>
          </a:xfrm>
        </p:grpSpPr>
        <p:pic>
          <p:nvPicPr>
            <p:cNvPr id="306" name="Google Shape;306;p48"/>
            <p:cNvPicPr preferRelativeResize="0"/>
            <p:nvPr/>
          </p:nvPicPr>
          <p:blipFill rotWithShape="1">
            <a:blip r:embed="rId3">
              <a:alphaModFix/>
            </a:blip>
            <a:srcRect b="0" l="0" r="0" t="0"/>
            <a:stretch/>
          </p:blipFill>
          <p:spPr>
            <a:xfrm>
              <a:off x="498225" y="1735750"/>
              <a:ext cx="1448725" cy="1056900"/>
            </a:xfrm>
            <a:prstGeom prst="rect">
              <a:avLst/>
            </a:prstGeom>
            <a:noFill/>
            <a:ln>
              <a:noFill/>
            </a:ln>
          </p:spPr>
        </p:pic>
        <p:sp>
          <p:nvSpPr>
            <p:cNvPr id="307" name="Google Shape;307;p48"/>
            <p:cNvSpPr/>
            <p:nvPr/>
          </p:nvSpPr>
          <p:spPr>
            <a:xfrm>
              <a:off x="1289025" y="2054350"/>
              <a:ext cx="456600" cy="572700"/>
            </a:xfrm>
            <a:prstGeom prst="ellipse">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grpSp>
      <p:sp>
        <p:nvSpPr>
          <p:cNvPr id="308" name="Google Shape;308;p48"/>
          <p:cNvSpPr txBox="1"/>
          <p:nvPr/>
        </p:nvSpPr>
        <p:spPr>
          <a:xfrm>
            <a:off x="5988575" y="3746225"/>
            <a:ext cx="5103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0</a:t>
            </a:r>
            <a:endParaRPr b="0" i="0" sz="1800" u="none" cap="none" strike="noStrike">
              <a:solidFill>
                <a:srgbClr val="FF0000"/>
              </a:solidFill>
              <a:latin typeface="Arial"/>
              <a:ea typeface="Arial"/>
              <a:cs typeface="Arial"/>
              <a:sym typeface="Arial"/>
            </a:endParaRPr>
          </a:p>
        </p:txBody>
      </p:sp>
      <p:sp>
        <p:nvSpPr>
          <p:cNvPr id="309" name="Google Shape;309;p48"/>
          <p:cNvSpPr txBox="1"/>
          <p:nvPr/>
        </p:nvSpPr>
        <p:spPr>
          <a:xfrm>
            <a:off x="6140975" y="2984225"/>
            <a:ext cx="5103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1</a:t>
            </a:r>
            <a:endParaRPr b="0" i="0" sz="1800" u="none" cap="none" strike="noStrike">
              <a:solidFill>
                <a:srgbClr val="FF0000"/>
              </a:solidFill>
              <a:latin typeface="Arial"/>
              <a:ea typeface="Arial"/>
              <a:cs typeface="Arial"/>
              <a:sym typeface="Arial"/>
            </a:endParaRPr>
          </a:p>
        </p:txBody>
      </p:sp>
      <p:sp>
        <p:nvSpPr>
          <p:cNvPr id="310" name="Google Shape;310;p48"/>
          <p:cNvSpPr txBox="1"/>
          <p:nvPr/>
        </p:nvSpPr>
        <p:spPr>
          <a:xfrm>
            <a:off x="7360175" y="3136625"/>
            <a:ext cx="510300" cy="36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2</a:t>
            </a:r>
            <a:endParaRPr b="0" i="0" sz="1800" u="none" cap="none" strike="noStrike">
              <a:solidFill>
                <a:srgbClr val="FF0000"/>
              </a:solidFill>
              <a:latin typeface="Arial"/>
              <a:ea typeface="Arial"/>
              <a:cs typeface="Arial"/>
              <a:sym typeface="Arial"/>
            </a:endParaRPr>
          </a:p>
        </p:txBody>
      </p:sp>
      <p:sp>
        <p:nvSpPr>
          <p:cNvPr id="311" name="Google Shape;311;p48"/>
          <p:cNvSpPr txBox="1"/>
          <p:nvPr/>
        </p:nvSpPr>
        <p:spPr>
          <a:xfrm>
            <a:off x="1946950" y="4766800"/>
            <a:ext cx="6082500" cy="43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5"/>
              </a:rPr>
              <a:t>http://www.cnblogs.com/pinard/p/6035872.html</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312" name="Google Shape;312;p48"/>
          <p:cNvSpPr txBox="1"/>
          <p:nvPr/>
        </p:nvSpPr>
        <p:spPr>
          <a:xfrm>
            <a:off x="1351550" y="3266300"/>
            <a:ext cx="1058400" cy="71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0,1 分類</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0,2 分類</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1,2 分類</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1A1A1A"/>
                </a:solidFill>
                <a:latin typeface="Arial"/>
                <a:ea typeface="Arial"/>
                <a:cs typeface="Arial"/>
                <a:sym typeface="Arial"/>
              </a:rPr>
              <a:t>Logistic Regression Example</a:t>
            </a:r>
            <a:endParaRPr b="1" i="0" sz="2400" u="none" cap="none" strike="noStrike">
              <a:solidFill>
                <a:srgbClr val="1A1A1A"/>
              </a:solidFill>
              <a:latin typeface="Arial"/>
              <a:ea typeface="Arial"/>
              <a:cs typeface="Arial"/>
              <a:sym typeface="Arial"/>
            </a:endParaRPr>
          </a:p>
        </p:txBody>
      </p:sp>
      <p:sp>
        <p:nvSpPr>
          <p:cNvPr id="318" name="Google Shape;318;p49"/>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FF"/>
              </a:buClr>
              <a:buSzPts val="1800"/>
              <a:buFont typeface="Arial"/>
              <a:buChar char="●"/>
            </a:pPr>
            <a:r>
              <a:rPr lang="zh-TW">
                <a:solidFill>
                  <a:srgbClr val="0000FF"/>
                </a:solidFill>
              </a:rPr>
              <a:t>1</a:t>
            </a:r>
            <a:r>
              <a:rPr b="0" i="0" lang="zh-TW" sz="1800" u="none" cap="none" strike="noStrike">
                <a:solidFill>
                  <a:srgbClr val="0000FF"/>
                </a:solidFill>
                <a:latin typeface="Arial"/>
                <a:ea typeface="Arial"/>
                <a:cs typeface="Arial"/>
                <a:sym typeface="Arial"/>
              </a:rPr>
              <a:t>-Logistic Regression Example</a:t>
            </a:r>
            <a:endParaRPr b="0" i="0" sz="1800" u="none" cap="none" strike="noStrike">
              <a:solidFill>
                <a:srgbClr val="0000FF"/>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調整C值觀察其對結果的影響</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如何解釋結果 （Hint: 準確度、擬合outlier的程度）</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rgbClr val="0000FF"/>
              </a:buClr>
              <a:buSzPts val="1800"/>
              <a:buFont typeface="Arial"/>
              <a:buChar char="●"/>
            </a:pPr>
            <a:r>
              <a:rPr lang="zh-TW">
                <a:solidFill>
                  <a:srgbClr val="0000FF"/>
                </a:solidFill>
              </a:rPr>
              <a:t>2</a:t>
            </a:r>
            <a:r>
              <a:rPr b="0" i="0" lang="zh-TW" sz="1800" u="none" cap="none" strike="noStrike">
                <a:solidFill>
                  <a:srgbClr val="0000FF"/>
                </a:solidFill>
                <a:latin typeface="Arial"/>
                <a:ea typeface="Arial"/>
                <a:cs typeface="Arial"/>
                <a:sym typeface="Arial"/>
              </a:rPr>
              <a:t>-Logistic Regression Example</a:t>
            </a:r>
            <a:endParaRPr b="0" i="0" sz="1800" u="none" cap="none" strike="noStrike">
              <a:solidFill>
                <a:srgbClr val="0000FF"/>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多元分類問題 （兩類以上）</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比較兩種multi_class的方法: ‘ovr’, ‘multinomial’</a:t>
            </a:r>
            <a:endParaRPr b="0" i="0" sz="1800" u="none" cap="none" strike="noStrike">
              <a:solidFill>
                <a:schemeClr val="dk2"/>
              </a:solidFill>
              <a:latin typeface="Arial"/>
              <a:ea typeface="Arial"/>
              <a:cs typeface="Arial"/>
              <a:sym typeface="Arial"/>
            </a:endParaRPr>
          </a:p>
          <a:p>
            <a:pPr indent="0" lvl="0" marL="45720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319" name="Google Shape;319;p49"/>
          <p:cNvPicPr preferRelativeResize="0"/>
          <p:nvPr/>
        </p:nvPicPr>
        <p:blipFill rotWithShape="1">
          <a:blip r:embed="rId3">
            <a:alphaModFix/>
          </a:blip>
          <a:srcRect b="0" l="0" r="0" t="0"/>
          <a:stretch/>
        </p:blipFill>
        <p:spPr>
          <a:xfrm>
            <a:off x="733575" y="2031750"/>
            <a:ext cx="6572875" cy="1080175"/>
          </a:xfrm>
          <a:prstGeom prst="rect">
            <a:avLst/>
          </a:prstGeom>
          <a:noFill/>
          <a:ln>
            <a:noFill/>
          </a:ln>
        </p:spPr>
      </p:pic>
      <p:pic>
        <p:nvPicPr>
          <p:cNvPr id="320" name="Google Shape;320;p49"/>
          <p:cNvPicPr preferRelativeResize="0"/>
          <p:nvPr/>
        </p:nvPicPr>
        <p:blipFill rotWithShape="1">
          <a:blip r:embed="rId4">
            <a:alphaModFix/>
          </a:blip>
          <a:srcRect b="0" l="0" r="0" t="0"/>
          <a:stretch/>
        </p:blipFill>
        <p:spPr>
          <a:xfrm>
            <a:off x="6250275" y="2990300"/>
            <a:ext cx="2664224" cy="1797125"/>
          </a:xfrm>
          <a:prstGeom prst="rect">
            <a:avLst/>
          </a:prstGeom>
          <a:noFill/>
          <a:ln>
            <a:noFill/>
          </a:ln>
        </p:spPr>
      </p:pic>
      <p:pic>
        <p:nvPicPr>
          <p:cNvPr id="321" name="Google Shape;321;p49"/>
          <p:cNvPicPr preferRelativeResize="0"/>
          <p:nvPr/>
        </p:nvPicPr>
        <p:blipFill rotWithShape="1">
          <a:blip r:embed="rId5">
            <a:alphaModFix/>
          </a:blip>
          <a:srcRect b="0" l="0" r="0" t="0"/>
          <a:stretch/>
        </p:blipFill>
        <p:spPr>
          <a:xfrm>
            <a:off x="4246276" y="1051575"/>
            <a:ext cx="331999" cy="352200"/>
          </a:xfrm>
          <a:prstGeom prst="rect">
            <a:avLst/>
          </a:prstGeom>
          <a:noFill/>
          <a:ln>
            <a:noFill/>
          </a:ln>
        </p:spPr>
      </p:pic>
      <p:pic>
        <p:nvPicPr>
          <p:cNvPr id="322" name="Google Shape;322;p49"/>
          <p:cNvPicPr preferRelativeResize="0"/>
          <p:nvPr/>
        </p:nvPicPr>
        <p:blipFill rotWithShape="1">
          <a:blip r:embed="rId5">
            <a:alphaModFix/>
          </a:blip>
          <a:srcRect b="0" l="0" r="0" t="0"/>
          <a:stretch/>
        </p:blipFill>
        <p:spPr>
          <a:xfrm>
            <a:off x="4246276" y="3185175"/>
            <a:ext cx="331999" cy="35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lang="zh-TW">
                <a:solidFill>
                  <a:schemeClr val="dk1"/>
                </a:solidFill>
              </a:rPr>
              <a:t>[實作課程] </a:t>
            </a:r>
            <a:r>
              <a:rPr b="1" i="0" lang="zh-TW" sz="2400" u="none" cap="none" strike="noStrike">
                <a:solidFill>
                  <a:schemeClr val="dk1"/>
                </a:solidFill>
                <a:latin typeface="Arial"/>
                <a:ea typeface="Arial"/>
                <a:cs typeface="Arial"/>
                <a:sym typeface="Arial"/>
              </a:rPr>
              <a:t>Logistic Regression</a:t>
            </a:r>
            <a:endParaRPr b="1" i="0" sz="2400" u="none" cap="none" strike="noStrike">
              <a:solidFill>
                <a:schemeClr val="dk1"/>
              </a:solidFill>
              <a:latin typeface="Arial"/>
              <a:ea typeface="Arial"/>
              <a:cs typeface="Arial"/>
              <a:sym typeface="Arial"/>
            </a:endParaRPr>
          </a:p>
        </p:txBody>
      </p:sp>
      <p:pic>
        <p:nvPicPr>
          <p:cNvPr id="328" name="Google Shape;328;p50" title="Page59 Session2 4 2 Logistic Regression">
            <a:hlinkClick r:id="rId3"/>
          </p:cNvPr>
          <p:cNvPicPr preferRelativeResize="0"/>
          <p:nvPr/>
        </p:nvPicPr>
        <p:blipFill rotWithShape="1">
          <a:blip r:embed="rId4">
            <a:alphaModFix/>
          </a:blip>
          <a:srcRect b="0" l="0" r="0" t="0"/>
          <a:stretch/>
        </p:blipFill>
        <p:spPr>
          <a:xfrm>
            <a:off x="2286000" y="1070269"/>
            <a:ext cx="4572000" cy="342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chemeClr val="dk1"/>
                </a:solidFill>
                <a:latin typeface="Arial"/>
                <a:ea typeface="Arial"/>
                <a:cs typeface="Arial"/>
                <a:sym typeface="Arial"/>
              </a:rPr>
              <a:t>Short Summary</a:t>
            </a:r>
            <a:endParaRPr b="1" i="0" sz="2400" u="none" cap="none" strike="noStrike">
              <a:solidFill>
                <a:schemeClr val="dk1"/>
              </a:solidFill>
              <a:latin typeface="Arial"/>
              <a:ea typeface="Arial"/>
              <a:cs typeface="Arial"/>
              <a:sym typeface="Arial"/>
            </a:endParaRPr>
          </a:p>
        </p:txBody>
      </p:sp>
      <p:sp>
        <p:nvSpPr>
          <p:cNvPr id="334" name="Google Shape;334;p51"/>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用 Logistic Regression 解二元或多元分類問題</a:t>
            </a:r>
            <a:endParaRPr b="0" i="0" sz="2400" u="none" cap="none" strike="noStrike">
              <a:solidFill>
                <a:schemeClr val="dk2"/>
              </a:solidFill>
              <a:latin typeface="Arial"/>
              <a:ea typeface="Arial"/>
              <a:cs typeface="Arial"/>
              <a:sym typeface="Arial"/>
            </a:endParaRPr>
          </a:p>
          <a:p>
            <a:pPr indent="-381000" lvl="0" marL="457200" marR="0" rtl="0" algn="l">
              <a:lnSpc>
                <a:spcPct val="115000"/>
              </a:lnSpc>
              <a:spcBef>
                <a:spcPts val="1600"/>
              </a:spcBef>
              <a:spcAft>
                <a:spcPts val="0"/>
              </a:spcAft>
              <a:buClr>
                <a:schemeClr val="dk2"/>
              </a:buClr>
              <a:buSzPts val="2400"/>
              <a:buFont typeface="Arial"/>
              <a:buChar char="●"/>
            </a:pPr>
            <a:r>
              <a:rPr b="0" i="0" lang="zh-TW" sz="2400" u="none" cap="none" strike="noStrike">
                <a:solidFill>
                  <a:schemeClr val="dk2"/>
                </a:solidFill>
                <a:latin typeface="Arial"/>
                <a:ea typeface="Arial"/>
                <a:cs typeface="Arial"/>
                <a:sym typeface="Arial"/>
              </a:rPr>
              <a:t>利用 L1&amp;L2 Regularization 控制模型複雜度</a:t>
            </a:r>
            <a:endParaRPr b="0" i="0" sz="2400" u="none" cap="none" strike="noStrike">
              <a:solidFill>
                <a:schemeClr val="dk2"/>
              </a:solidFill>
              <a:latin typeface="Arial"/>
              <a:ea typeface="Arial"/>
              <a:cs typeface="Arial"/>
              <a:sym typeface="Arial"/>
            </a:endParaRPr>
          </a:p>
        </p:txBody>
      </p:sp>
      <p:graphicFrame>
        <p:nvGraphicFramePr>
          <p:cNvPr id="335" name="Google Shape;335;p51"/>
          <p:cNvGraphicFramePr/>
          <p:nvPr/>
        </p:nvGraphicFramePr>
        <p:xfrm>
          <a:off x="443375" y="2380775"/>
          <a:ext cx="3000000" cy="3000000"/>
        </p:xfrm>
        <a:graphic>
          <a:graphicData uri="http://schemas.openxmlformats.org/drawingml/2006/table">
            <a:tbl>
              <a:tblPr>
                <a:noFill/>
                <a:tableStyleId>{364811CE-699E-44F1-A817-136027F73518}</a:tableStyleId>
              </a:tblPr>
              <a:tblGrid>
                <a:gridCol w="2724250"/>
                <a:gridCol w="2724250"/>
                <a:gridCol w="2724250"/>
              </a:tblGrid>
              <a:tr h="6077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模型</a:t>
                      </a:r>
                      <a:endParaRPr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Linear Regression</a:t>
                      </a:r>
                      <a:endParaRPr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Logistic Regression</a:t>
                      </a:r>
                      <a:endParaRPr sz="1800" u="none" cap="none" strike="noStrike"/>
                    </a:p>
                  </a:txBody>
                  <a:tcPr marT="91425" marB="91425" marR="91425" marL="91425" anchor="ctr"/>
                </a:tc>
              </a:tr>
              <a:tr h="6077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用途</a:t>
                      </a:r>
                      <a:endParaRPr sz="18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連續值預測</a:t>
                      </a:r>
                      <a:endParaRPr sz="18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分類問題預測</a:t>
                      </a:r>
                      <a:endParaRPr sz="1800" u="none" cap="none" strike="noStrike"/>
                    </a:p>
                  </a:txBody>
                  <a:tcPr marT="91425" marB="91425" marR="91425" marL="91425" anchor="ctr">
                    <a:lnB cap="flat" cmpd="sng" w="9525">
                      <a:solidFill>
                        <a:srgbClr val="9E9E9E"/>
                      </a:solidFill>
                      <a:prstDash val="solid"/>
                      <a:round/>
                      <a:headEnd len="sm" w="sm" type="none"/>
                      <a:tailEnd len="sm" w="sm" type="none"/>
                    </a:lnB>
                  </a:tcPr>
                </a:tc>
              </a:tr>
              <a:tr h="6077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複雜度控制（L1,L2）</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Alpha 越大控制力越強</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C 越大控制力越弱</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185800"/>
            <a:ext cx="88323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FF0000"/>
                </a:solidFill>
                <a:latin typeface="Arial"/>
                <a:ea typeface="Arial"/>
                <a:cs typeface="Arial"/>
                <a:sym typeface="Arial"/>
              </a:rPr>
              <a:t>Logistic Regression Exercise </a:t>
            </a:r>
            <a:endParaRPr b="1" i="0" sz="2400" u="none" cap="none" strike="noStrike">
              <a:solidFill>
                <a:srgbClr val="FF0000"/>
              </a:solidFill>
              <a:latin typeface="Arial"/>
              <a:ea typeface="Arial"/>
              <a:cs typeface="Arial"/>
              <a:sym typeface="Arial"/>
            </a:endParaRPr>
          </a:p>
        </p:txBody>
      </p:sp>
      <p:sp>
        <p:nvSpPr>
          <p:cNvPr id="341" name="Google Shape;341;p52"/>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手寫影像為8x8的灰階影像</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將每個影像展平成64個features的dataset來做預測</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學習點</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調整C值及multi_class、solver</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用accuracy來評估模型結果</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利用confusion matrix來分析										哪些數字較容易分辨哪些較										不容易</a:t>
            </a:r>
            <a:endParaRPr b="0" i="0" sz="1800" u="none" cap="none" strike="noStrike">
              <a:solidFill>
                <a:schemeClr val="dk2"/>
              </a:solidFill>
              <a:latin typeface="Arial"/>
              <a:ea typeface="Arial"/>
              <a:cs typeface="Arial"/>
              <a:sym typeface="Arial"/>
            </a:endParaRPr>
          </a:p>
        </p:txBody>
      </p:sp>
      <p:pic>
        <p:nvPicPr>
          <p:cNvPr id="342" name="Google Shape;342;p52"/>
          <p:cNvPicPr preferRelativeResize="0"/>
          <p:nvPr/>
        </p:nvPicPr>
        <p:blipFill rotWithShape="1">
          <a:blip r:embed="rId3">
            <a:alphaModFix/>
          </a:blip>
          <a:srcRect b="0" l="0" r="0" t="0"/>
          <a:stretch/>
        </p:blipFill>
        <p:spPr>
          <a:xfrm>
            <a:off x="4368050" y="2413225"/>
            <a:ext cx="4667401" cy="2337225"/>
          </a:xfrm>
          <a:prstGeom prst="rect">
            <a:avLst/>
          </a:prstGeom>
          <a:noFill/>
          <a:ln>
            <a:noFill/>
          </a:ln>
        </p:spPr>
      </p:pic>
      <p:pic>
        <p:nvPicPr>
          <p:cNvPr id="343" name="Google Shape;343;p52"/>
          <p:cNvPicPr preferRelativeResize="0"/>
          <p:nvPr/>
        </p:nvPicPr>
        <p:blipFill rotWithShape="1">
          <a:blip r:embed="rId4">
            <a:alphaModFix/>
          </a:blip>
          <a:srcRect b="0" l="0" r="0" t="0"/>
          <a:stretch/>
        </p:blipFill>
        <p:spPr>
          <a:xfrm>
            <a:off x="6217075" y="3537850"/>
            <a:ext cx="2818375" cy="989725"/>
          </a:xfrm>
          <a:prstGeom prst="rect">
            <a:avLst/>
          </a:prstGeom>
          <a:noFill/>
          <a:ln>
            <a:noFill/>
          </a:ln>
        </p:spPr>
      </p:pic>
      <p:sp>
        <p:nvSpPr>
          <p:cNvPr id="344" name="Google Shape;344;p52"/>
          <p:cNvSpPr txBox="1"/>
          <p:nvPr/>
        </p:nvSpPr>
        <p:spPr>
          <a:xfrm>
            <a:off x="4572000" y="185800"/>
            <a:ext cx="21138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zh-TW" sz="2400" u="none" cap="none" strike="noStrike">
                <a:solidFill>
                  <a:srgbClr val="FF0000"/>
                </a:solidFill>
                <a:latin typeface="Arial"/>
                <a:ea typeface="Arial"/>
                <a:cs typeface="Arial"/>
                <a:sym typeface="Arial"/>
              </a:rPr>
              <a:t>動手時間</a:t>
            </a:r>
            <a:endParaRPr b="1" i="0" sz="2400" u="none" cap="none" strike="noStrike">
              <a:solidFill>
                <a:srgbClr val="FF0000"/>
              </a:solidFill>
              <a:latin typeface="Arial"/>
              <a:ea typeface="Arial"/>
              <a:cs typeface="Arial"/>
              <a:sym typeface="Arial"/>
            </a:endParaRPr>
          </a:p>
        </p:txBody>
      </p:sp>
      <p:pic>
        <p:nvPicPr>
          <p:cNvPr id="345" name="Google Shape;345;p52"/>
          <p:cNvPicPr preferRelativeResize="0"/>
          <p:nvPr/>
        </p:nvPicPr>
        <p:blipFill rotWithShape="1">
          <a:blip r:embed="rId5">
            <a:alphaModFix/>
          </a:blip>
          <a:srcRect b="0" l="0" r="0" t="0"/>
          <a:stretch/>
        </p:blipFill>
        <p:spPr>
          <a:xfrm>
            <a:off x="5976100" y="258538"/>
            <a:ext cx="402725" cy="4272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3"/>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警察抓壞人當例子：</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範例中總共有10%被分類為1（壞人）的類別</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如果全猜好人準確率就有90%，但是這樣的做法顯然不合理</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提示：</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用Logistic Regression 看看準確率是否可以超過90% </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算出Precision &amp; Recall，看在這樣的      								狀況下抓出了多少比率壞人（Recall）？								在預測這個人是壞人時你有多少信心								（Precision）？</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計算F1_score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zh-TW" sz="1800" u="none" cap="none" strike="noStrike">
                <a:solidFill>
                  <a:schemeClr val="dk2"/>
                </a:solidFill>
                <a:latin typeface="Arial"/>
                <a:ea typeface="Arial"/>
                <a:cs typeface="Arial"/>
                <a:sym typeface="Arial"/>
              </a:rPr>
              <a:t>如何找到最好的F1_score？</a:t>
            </a:r>
            <a:endParaRPr b="0" i="0" sz="1800" u="none" cap="none" strike="noStrike">
              <a:solidFill>
                <a:schemeClr val="dk2"/>
              </a:solidFill>
              <a:latin typeface="Arial"/>
              <a:ea typeface="Arial"/>
              <a:cs typeface="Arial"/>
              <a:sym typeface="Arial"/>
            </a:endParaRPr>
          </a:p>
        </p:txBody>
      </p:sp>
      <p:sp>
        <p:nvSpPr>
          <p:cNvPr id="351" name="Google Shape;351;p5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FF0000"/>
                </a:solidFill>
                <a:latin typeface="Arial"/>
                <a:ea typeface="Arial"/>
                <a:cs typeface="Arial"/>
                <a:sym typeface="Arial"/>
              </a:rPr>
              <a:t>Imbalanced Data Prediction Exercise</a:t>
            </a:r>
            <a:endParaRPr b="0" i="0" sz="3600" u="none" cap="none" strike="noStrike">
              <a:solidFill>
                <a:srgbClr val="FF0000"/>
              </a:solidFill>
              <a:latin typeface="Arial"/>
              <a:ea typeface="Arial"/>
              <a:cs typeface="Arial"/>
              <a:sym typeface="Arial"/>
            </a:endParaRPr>
          </a:p>
        </p:txBody>
      </p:sp>
      <p:grpSp>
        <p:nvGrpSpPr>
          <p:cNvPr id="352" name="Google Shape;352;p53"/>
          <p:cNvGrpSpPr/>
          <p:nvPr/>
        </p:nvGrpSpPr>
        <p:grpSpPr>
          <a:xfrm>
            <a:off x="5505885" y="2652414"/>
            <a:ext cx="3457646" cy="2194428"/>
            <a:chOff x="3502896" y="2415325"/>
            <a:chExt cx="3875850" cy="2477900"/>
          </a:xfrm>
        </p:grpSpPr>
        <p:pic>
          <p:nvPicPr>
            <p:cNvPr id="353" name="Google Shape;353;p53"/>
            <p:cNvPicPr preferRelativeResize="0"/>
            <p:nvPr/>
          </p:nvPicPr>
          <p:blipFill rotWithShape="1">
            <a:blip r:embed="rId3">
              <a:alphaModFix/>
            </a:blip>
            <a:srcRect b="0" l="0" r="0" t="0"/>
            <a:stretch/>
          </p:blipFill>
          <p:spPr>
            <a:xfrm>
              <a:off x="3502896" y="2415325"/>
              <a:ext cx="3875850" cy="2477900"/>
            </a:xfrm>
            <a:prstGeom prst="rect">
              <a:avLst/>
            </a:prstGeom>
            <a:noFill/>
            <a:ln>
              <a:noFill/>
            </a:ln>
          </p:spPr>
        </p:pic>
        <p:sp>
          <p:nvSpPr>
            <p:cNvPr id="354" name="Google Shape;354;p53"/>
            <p:cNvSpPr txBox="1"/>
            <p:nvPr/>
          </p:nvSpPr>
          <p:spPr>
            <a:xfrm>
              <a:off x="6394551" y="2426750"/>
              <a:ext cx="9225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好人(0)</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壞人(1)</a:t>
              </a:r>
              <a:endParaRPr b="0" i="0" sz="1400" u="none" cap="none" strike="noStrike">
                <a:solidFill>
                  <a:srgbClr val="FF0000"/>
                </a:solidFill>
                <a:latin typeface="Arial"/>
                <a:ea typeface="Arial"/>
                <a:cs typeface="Arial"/>
                <a:sym typeface="Arial"/>
              </a:endParaRPr>
            </a:p>
          </p:txBody>
        </p:sp>
      </p:grpSp>
      <p:sp>
        <p:nvSpPr>
          <p:cNvPr id="355" name="Google Shape;355;p53"/>
          <p:cNvSpPr txBox="1"/>
          <p:nvPr/>
        </p:nvSpPr>
        <p:spPr>
          <a:xfrm>
            <a:off x="1073650" y="4177675"/>
            <a:ext cx="3925200" cy="258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Hint:可以利用confusion matrix自行算出</a:t>
            </a:r>
            <a:endParaRPr b="0" i="0" sz="1400" u="none" cap="none" strike="noStrike">
              <a:solidFill>
                <a:srgbClr val="FF0000"/>
              </a:solidFill>
              <a:latin typeface="Arial"/>
              <a:ea typeface="Arial"/>
              <a:cs typeface="Arial"/>
              <a:sym typeface="Arial"/>
            </a:endParaRPr>
          </a:p>
        </p:txBody>
      </p:sp>
      <p:sp>
        <p:nvSpPr>
          <p:cNvPr id="356" name="Google Shape;356;p53"/>
          <p:cNvSpPr txBox="1"/>
          <p:nvPr/>
        </p:nvSpPr>
        <p:spPr>
          <a:xfrm>
            <a:off x="5806950" y="203475"/>
            <a:ext cx="21138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zh-TW" sz="2400" u="none" cap="none" strike="noStrike">
                <a:solidFill>
                  <a:srgbClr val="FF0000"/>
                </a:solidFill>
                <a:latin typeface="Arial"/>
                <a:ea typeface="Arial"/>
                <a:cs typeface="Arial"/>
                <a:sym typeface="Arial"/>
              </a:rPr>
              <a:t>動手時間</a:t>
            </a:r>
            <a:endParaRPr b="1" i="0" sz="3600" u="none" cap="none" strike="noStrike">
              <a:solidFill>
                <a:srgbClr val="FF0000"/>
              </a:solidFill>
              <a:latin typeface="Arial"/>
              <a:ea typeface="Arial"/>
              <a:cs typeface="Arial"/>
              <a:sym typeface="Arial"/>
            </a:endParaRPr>
          </a:p>
        </p:txBody>
      </p:sp>
      <p:pic>
        <p:nvPicPr>
          <p:cNvPr id="357" name="Google Shape;357;p53"/>
          <p:cNvPicPr preferRelativeResize="0"/>
          <p:nvPr/>
        </p:nvPicPr>
        <p:blipFill rotWithShape="1">
          <a:blip r:embed="rId4">
            <a:alphaModFix/>
          </a:blip>
          <a:srcRect b="0" l="0" r="0" t="0"/>
          <a:stretch/>
        </p:blipFill>
        <p:spPr>
          <a:xfrm>
            <a:off x="7248699" y="178338"/>
            <a:ext cx="492500" cy="52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zh-TW">
                <a:solidFill>
                  <a:schemeClr val="dk1"/>
                </a:solidFill>
              </a:rPr>
              <a:t>[實作課程] </a:t>
            </a:r>
            <a:r>
              <a:rPr lang="zh-TW">
                <a:solidFill>
                  <a:schemeClr val="dk1"/>
                </a:solidFill>
                <a:latin typeface="Microsoft JhengHei"/>
                <a:ea typeface="Microsoft JhengHei"/>
                <a:cs typeface="Microsoft JhengHei"/>
                <a:sym typeface="Microsoft JhengHei"/>
              </a:rPr>
              <a:t>F1-Score and AUC </a:t>
            </a:r>
            <a:r>
              <a:rPr lang="zh-TW">
                <a:solidFill>
                  <a:schemeClr val="dk1"/>
                </a:solidFill>
                <a:latin typeface="Microsoft JhengHei"/>
                <a:ea typeface="Microsoft JhengHei"/>
                <a:cs typeface="Microsoft JhengHei"/>
                <a:sym typeface="Microsoft JhengHei"/>
              </a:rPr>
              <a:t>ROC</a:t>
            </a:r>
            <a:endParaRPr/>
          </a:p>
        </p:txBody>
      </p:sp>
      <p:pic>
        <p:nvPicPr>
          <p:cNvPr id="363" name="Google Shape;363;p54" title="[教研處] F1-Score and AUC ROC">
            <a:hlinkClick r:id="rId3"/>
          </p:cNvPr>
          <p:cNvPicPr preferRelativeResize="0"/>
          <p:nvPr/>
        </p:nvPicPr>
        <p:blipFill>
          <a:blip r:embed="rId4">
            <a:alphaModFix/>
          </a:blip>
          <a:stretch>
            <a:fillRect/>
          </a:stretch>
        </p:blipFill>
        <p:spPr>
          <a:xfrm>
            <a:off x="2286000" y="1023500"/>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8"/>
          <p:cNvCxnSpPr/>
          <p:nvPr/>
        </p:nvCxnSpPr>
        <p:spPr>
          <a:xfrm>
            <a:off x="257175" y="2821575"/>
            <a:ext cx="3909000" cy="14700"/>
          </a:xfrm>
          <a:prstGeom prst="straightConnector1">
            <a:avLst/>
          </a:prstGeom>
          <a:noFill/>
          <a:ln cap="flat" cmpd="sng" w="76200">
            <a:solidFill>
              <a:srgbClr val="FF9900"/>
            </a:solidFill>
            <a:prstDash val="solid"/>
            <a:round/>
            <a:headEnd len="sm" w="sm" type="none"/>
            <a:tailEnd len="sm" w="sm" type="none"/>
          </a:ln>
        </p:spPr>
      </p:cxnSp>
      <p:sp>
        <p:nvSpPr>
          <p:cNvPr id="139" name="Google Shape;139;p28"/>
          <p:cNvSpPr txBox="1"/>
          <p:nvPr/>
        </p:nvSpPr>
        <p:spPr>
          <a:xfrm>
            <a:off x="95513" y="2186944"/>
            <a:ext cx="4232400" cy="49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140" name="Google Shape;140;p28"/>
          <p:cNvSpPr txBox="1"/>
          <p:nvPr/>
        </p:nvSpPr>
        <p:spPr>
          <a:xfrm>
            <a:off x="4790794" y="1263834"/>
            <a:ext cx="4232400" cy="49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28"/>
          <p:cNvPicPr preferRelativeResize="0"/>
          <p:nvPr/>
        </p:nvPicPr>
        <p:blipFill rotWithShape="1">
          <a:blip r:embed="rId3">
            <a:alphaModFix/>
          </a:blip>
          <a:srcRect b="0" l="0" r="0" t="0"/>
          <a:stretch/>
        </p:blipFill>
        <p:spPr>
          <a:xfrm>
            <a:off x="7610850" y="4820100"/>
            <a:ext cx="1487425" cy="280775"/>
          </a:xfrm>
          <a:prstGeom prst="rect">
            <a:avLst/>
          </a:prstGeom>
          <a:noFill/>
          <a:ln>
            <a:noFill/>
          </a:ln>
        </p:spPr>
      </p:pic>
      <p:sp>
        <p:nvSpPr>
          <p:cNvPr id="142" name="Google Shape;142;p28"/>
          <p:cNvSpPr txBox="1"/>
          <p:nvPr>
            <p:ph idx="1" type="body"/>
          </p:nvPr>
        </p:nvSpPr>
        <p:spPr>
          <a:xfrm>
            <a:off x="4242375" y="172975"/>
            <a:ext cx="4614000" cy="4800300"/>
          </a:xfrm>
          <a:prstGeom prst="rect">
            <a:avLst/>
          </a:prstGeom>
          <a:solidFill>
            <a:srgbClr val="FFF2CC"/>
          </a:solid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400"/>
              <a:buFont typeface="Helvetica Neue"/>
              <a:buNone/>
            </a:pPr>
            <a:r>
              <a:rPr b="1" lang="zh-TW" sz="2800">
                <a:latin typeface="Arial"/>
                <a:ea typeface="Arial"/>
                <a:cs typeface="Arial"/>
                <a:sym typeface="Arial"/>
              </a:rPr>
              <a:t>3</a:t>
            </a:r>
            <a:r>
              <a:rPr b="1" i="0" lang="zh-TW" sz="2800" u="none" cap="none" strike="noStrike">
                <a:solidFill>
                  <a:srgbClr val="000000"/>
                </a:solidFill>
                <a:latin typeface="Arial"/>
                <a:ea typeface="Arial"/>
                <a:cs typeface="Arial"/>
                <a:sym typeface="Arial"/>
              </a:rPr>
              <a:t>. </a:t>
            </a:r>
            <a:r>
              <a:rPr b="1" lang="zh-TW" sz="2800">
                <a:latin typeface="Arial"/>
                <a:ea typeface="Arial"/>
                <a:cs typeface="Arial"/>
                <a:sym typeface="Arial"/>
              </a:rPr>
              <a:t>KNN</a:t>
            </a:r>
            <a:endParaRPr b="1" sz="2800">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Helvetica Neue"/>
              <a:buNone/>
            </a:pPr>
            <a:r>
              <a:rPr b="1" lang="zh-TW" sz="1400">
                <a:latin typeface="Arial"/>
                <a:ea typeface="Arial"/>
                <a:cs typeface="Arial"/>
                <a:sym typeface="Arial"/>
              </a:rPr>
              <a:t>	-KNN</a:t>
            </a:r>
            <a:endParaRPr b="1" sz="1400">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Helvetica Neue"/>
              <a:buNone/>
            </a:pPr>
            <a:r>
              <a:rPr b="1" lang="zh-TW" sz="1400">
                <a:latin typeface="Arial"/>
                <a:ea typeface="Arial"/>
                <a:cs typeface="Arial"/>
                <a:sym typeface="Arial"/>
              </a:rPr>
              <a:t>	[實作] KNN</a:t>
            </a:r>
            <a:endParaRPr b="1" sz="1400">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Helvetica Neue"/>
              <a:buNone/>
            </a:pPr>
            <a:r>
              <a:rPr b="1" lang="zh-TW" sz="2800">
                <a:latin typeface="Arial"/>
                <a:ea typeface="Arial"/>
                <a:cs typeface="Arial"/>
                <a:sym typeface="Arial"/>
              </a:rPr>
              <a:t>4. Logistic regression</a:t>
            </a:r>
            <a:endParaRPr b="1" sz="2800">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Helvetica Neue"/>
              <a:buNone/>
            </a:pPr>
            <a:r>
              <a:rPr b="1" lang="zh-TW" sz="1400">
                <a:latin typeface="Arial"/>
                <a:ea typeface="Arial"/>
                <a:cs typeface="Arial"/>
                <a:sym typeface="Arial"/>
              </a:rPr>
              <a:t>	-Logistic regression</a:t>
            </a:r>
            <a:endParaRPr b="1" sz="1400">
              <a:latin typeface="Arial"/>
              <a:ea typeface="Arial"/>
              <a:cs typeface="Arial"/>
              <a:sym typeface="Arial"/>
            </a:endParaRPr>
          </a:p>
          <a:p>
            <a:pPr indent="457200" lvl="0" marL="0" marR="0" rtl="0" algn="l">
              <a:lnSpc>
                <a:spcPct val="100000"/>
              </a:lnSpc>
              <a:spcBef>
                <a:spcPts val="0"/>
              </a:spcBef>
              <a:spcAft>
                <a:spcPts val="0"/>
              </a:spcAft>
              <a:buClr>
                <a:srgbClr val="000000"/>
              </a:buClr>
              <a:buSzPts val="2400"/>
              <a:buFont typeface="Helvetica Neue"/>
              <a:buNone/>
            </a:pPr>
            <a:r>
              <a:rPr b="1" lang="zh-TW" sz="1400">
                <a:latin typeface="Arial"/>
                <a:ea typeface="Arial"/>
                <a:cs typeface="Arial"/>
                <a:sym typeface="Arial"/>
              </a:rPr>
              <a:t>-Gradient ascent</a:t>
            </a:r>
            <a:endParaRPr b="1" sz="1400">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Helvetica Neue"/>
              <a:buNone/>
            </a:pPr>
            <a:r>
              <a:rPr b="1" lang="zh-TW" sz="1400">
                <a:latin typeface="Arial"/>
                <a:ea typeface="Arial"/>
                <a:cs typeface="Arial"/>
                <a:sym typeface="Arial"/>
              </a:rPr>
              <a:t>	-Evaluation (classification)</a:t>
            </a:r>
            <a:endParaRPr b="1" sz="1400">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Helvetica Neue"/>
              <a:buNone/>
            </a:pPr>
            <a:r>
              <a:rPr b="1" lang="zh-TW" sz="1400">
                <a:solidFill>
                  <a:schemeClr val="dk1"/>
                </a:solidFill>
                <a:latin typeface="Arial"/>
                <a:ea typeface="Arial"/>
                <a:cs typeface="Arial"/>
                <a:sym typeface="Arial"/>
              </a:rPr>
              <a:t>	[實作] Logistic regression實作</a:t>
            </a:r>
            <a:endParaRPr b="1" i="0" sz="1400" u="none" cap="none" strike="noStrike">
              <a:solidFill>
                <a:schemeClr val="dk1"/>
              </a:solidFill>
              <a:latin typeface="Arial"/>
              <a:ea typeface="Arial"/>
              <a:cs typeface="Arial"/>
              <a:sym typeface="Arial"/>
            </a:endParaRPr>
          </a:p>
          <a:p>
            <a:pPr indent="0" lvl="0" marL="177800" marR="0" rtl="0" algn="l">
              <a:lnSpc>
                <a:spcPct val="115000"/>
              </a:lnSpc>
              <a:spcBef>
                <a:spcPts val="0"/>
              </a:spcBef>
              <a:spcAft>
                <a:spcPts val="0"/>
              </a:spcAft>
              <a:buClr>
                <a:schemeClr val="dk1"/>
              </a:buClr>
              <a:buSzPts val="1100"/>
              <a:buFont typeface="Arial"/>
              <a:buNone/>
            </a:pPr>
            <a:r>
              <a:t/>
            </a:r>
            <a:endParaRPr b="1" i="0" sz="6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zh-TW" sz="3600">
                <a:solidFill>
                  <a:schemeClr val="dk1"/>
                </a:solidFill>
                <a:latin typeface="Microsoft JhengHei"/>
                <a:ea typeface="Microsoft JhengHei"/>
                <a:cs typeface="Microsoft JhengHei"/>
                <a:sym typeface="Microsoft JhengHei"/>
              </a:rPr>
              <a:t>Threshold</a:t>
            </a:r>
            <a:endParaRPr/>
          </a:p>
        </p:txBody>
      </p:sp>
      <p:sp>
        <p:nvSpPr>
          <p:cNvPr id="369" name="Google Shape;369;p55"/>
          <p:cNvSpPr txBox="1"/>
          <p:nvPr>
            <p:ph idx="4294967295" type="body"/>
          </p:nvPr>
        </p:nvSpPr>
        <p:spPr>
          <a:xfrm>
            <a:off x="464100" y="975375"/>
            <a:ext cx="8520600" cy="387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Logistic Regression和SVM實際是output分類機率。</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如果利用model.predict會以</a:t>
            </a:r>
            <a:r>
              <a:rPr lang="zh-TW" u="sng">
                <a:solidFill>
                  <a:srgbClr val="FF0000"/>
                </a:solidFill>
                <a:latin typeface="Arial"/>
                <a:ea typeface="Arial"/>
                <a:cs typeface="Arial"/>
                <a:sym typeface="Arial"/>
              </a:rPr>
              <a:t>0.5</a:t>
            </a:r>
            <a:r>
              <a:rPr lang="zh-TW">
                <a:latin typeface="Arial"/>
                <a:ea typeface="Arial"/>
                <a:cs typeface="Arial"/>
                <a:sym typeface="Arial"/>
              </a:rPr>
              <a:t>當作threshold來給出分類預測（二元分類）。</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針對不同的目的可以調整不同的threshold來得到要的recall和precision。</a:t>
            </a:r>
            <a:endParaRPr>
              <a:latin typeface="Arial"/>
              <a:ea typeface="Arial"/>
              <a:cs typeface="Arial"/>
              <a:sym typeface="Arial"/>
            </a:endParaRPr>
          </a:p>
        </p:txBody>
      </p:sp>
      <p:grpSp>
        <p:nvGrpSpPr>
          <p:cNvPr id="370" name="Google Shape;370;p55"/>
          <p:cNvGrpSpPr/>
          <p:nvPr/>
        </p:nvGrpSpPr>
        <p:grpSpPr>
          <a:xfrm>
            <a:off x="1271700" y="2586850"/>
            <a:ext cx="2816951" cy="2340150"/>
            <a:chOff x="662100" y="1824850"/>
            <a:chExt cx="2816951" cy="2340150"/>
          </a:xfrm>
        </p:grpSpPr>
        <p:pic>
          <p:nvPicPr>
            <p:cNvPr id="371" name="Google Shape;371;p55"/>
            <p:cNvPicPr preferRelativeResize="0"/>
            <p:nvPr/>
          </p:nvPicPr>
          <p:blipFill rotWithShape="1">
            <a:blip r:embed="rId3">
              <a:alphaModFix/>
            </a:blip>
            <a:srcRect b="0" l="0" r="0" t="0"/>
            <a:stretch/>
          </p:blipFill>
          <p:spPr>
            <a:xfrm>
              <a:off x="662100" y="1824850"/>
              <a:ext cx="2816951" cy="1822750"/>
            </a:xfrm>
            <a:prstGeom prst="rect">
              <a:avLst/>
            </a:prstGeom>
            <a:noFill/>
            <a:ln>
              <a:noFill/>
            </a:ln>
          </p:spPr>
        </p:pic>
        <p:sp>
          <p:nvSpPr>
            <p:cNvPr id="372" name="Google Shape;372;p55"/>
            <p:cNvSpPr/>
            <p:nvPr/>
          </p:nvSpPr>
          <p:spPr>
            <a:xfrm>
              <a:off x="851000" y="2265150"/>
              <a:ext cx="1164000" cy="1382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5"/>
            <p:cNvSpPr/>
            <p:nvPr/>
          </p:nvSpPr>
          <p:spPr>
            <a:xfrm>
              <a:off x="2070200" y="2265150"/>
              <a:ext cx="1164000" cy="138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5"/>
            <p:cNvSpPr txBox="1"/>
            <p:nvPr/>
          </p:nvSpPr>
          <p:spPr>
            <a:xfrm>
              <a:off x="828200" y="3702100"/>
              <a:ext cx="1164000" cy="4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被分類為0的機率</a:t>
              </a:r>
              <a:endParaRPr b="0" i="0" sz="1400" u="none" cap="none" strike="noStrike">
                <a:solidFill>
                  <a:srgbClr val="0000FF"/>
                </a:solidFill>
                <a:latin typeface="Arial"/>
                <a:ea typeface="Arial"/>
                <a:cs typeface="Arial"/>
                <a:sym typeface="Arial"/>
              </a:endParaRPr>
            </a:p>
          </p:txBody>
        </p:sp>
        <p:sp>
          <p:nvSpPr>
            <p:cNvPr id="375" name="Google Shape;375;p55"/>
            <p:cNvSpPr txBox="1"/>
            <p:nvPr/>
          </p:nvSpPr>
          <p:spPr>
            <a:xfrm>
              <a:off x="2047400" y="3702100"/>
              <a:ext cx="1164000" cy="4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被分類為1的機率</a:t>
              </a:r>
              <a:endParaRPr b="0" i="0" sz="1400" u="none" cap="none" strike="noStrike">
                <a:solidFill>
                  <a:srgbClr val="FF0000"/>
                </a:solidFill>
                <a:latin typeface="Arial"/>
                <a:ea typeface="Arial"/>
                <a:cs typeface="Arial"/>
                <a:sym typeface="Arial"/>
              </a:endParaRPr>
            </a:p>
          </p:txBody>
        </p:sp>
      </p:grpSp>
      <p:grpSp>
        <p:nvGrpSpPr>
          <p:cNvPr id="376" name="Google Shape;376;p55"/>
          <p:cNvGrpSpPr/>
          <p:nvPr/>
        </p:nvGrpSpPr>
        <p:grpSpPr>
          <a:xfrm>
            <a:off x="3939600" y="2056000"/>
            <a:ext cx="4491725" cy="3024925"/>
            <a:chOff x="3253800" y="2056000"/>
            <a:chExt cx="4491725" cy="3024925"/>
          </a:xfrm>
        </p:grpSpPr>
        <p:grpSp>
          <p:nvGrpSpPr>
            <p:cNvPr id="377" name="Google Shape;377;p55"/>
            <p:cNvGrpSpPr/>
            <p:nvPr/>
          </p:nvGrpSpPr>
          <p:grpSpPr>
            <a:xfrm>
              <a:off x="3253800" y="2056000"/>
              <a:ext cx="4491725" cy="2942850"/>
              <a:chOff x="3253800" y="2056000"/>
              <a:chExt cx="4491725" cy="2942850"/>
            </a:xfrm>
          </p:grpSpPr>
          <p:cxnSp>
            <p:nvCxnSpPr>
              <p:cNvPr id="378" name="Google Shape;378;p55"/>
              <p:cNvCxnSpPr/>
              <p:nvPr/>
            </p:nvCxnSpPr>
            <p:spPr>
              <a:xfrm>
                <a:off x="3253800" y="3179825"/>
                <a:ext cx="988800" cy="0"/>
              </a:xfrm>
              <a:prstGeom prst="straightConnector1">
                <a:avLst/>
              </a:prstGeom>
              <a:noFill/>
              <a:ln cap="flat" cmpd="sng" w="9525">
                <a:solidFill>
                  <a:schemeClr val="dk2"/>
                </a:solidFill>
                <a:prstDash val="solid"/>
                <a:round/>
                <a:headEnd len="sm" w="sm" type="none"/>
                <a:tailEnd len="med" w="med" type="triangle"/>
              </a:ln>
            </p:spPr>
          </p:cxnSp>
          <p:cxnSp>
            <p:nvCxnSpPr>
              <p:cNvPr id="379" name="Google Shape;379;p55"/>
              <p:cNvCxnSpPr/>
              <p:nvPr/>
            </p:nvCxnSpPr>
            <p:spPr>
              <a:xfrm>
                <a:off x="3253800" y="3332225"/>
                <a:ext cx="988800" cy="0"/>
              </a:xfrm>
              <a:prstGeom prst="straightConnector1">
                <a:avLst/>
              </a:prstGeom>
              <a:noFill/>
              <a:ln cap="flat" cmpd="sng" w="9525">
                <a:solidFill>
                  <a:schemeClr val="dk2"/>
                </a:solidFill>
                <a:prstDash val="solid"/>
                <a:round/>
                <a:headEnd len="sm" w="sm" type="none"/>
                <a:tailEnd len="med" w="med" type="triangle"/>
              </a:ln>
            </p:spPr>
          </p:cxnSp>
          <p:cxnSp>
            <p:nvCxnSpPr>
              <p:cNvPr id="380" name="Google Shape;380;p55"/>
              <p:cNvCxnSpPr/>
              <p:nvPr/>
            </p:nvCxnSpPr>
            <p:spPr>
              <a:xfrm>
                <a:off x="3253800" y="3484625"/>
                <a:ext cx="988800" cy="0"/>
              </a:xfrm>
              <a:prstGeom prst="straightConnector1">
                <a:avLst/>
              </a:prstGeom>
              <a:noFill/>
              <a:ln cap="flat" cmpd="sng" w="9525">
                <a:solidFill>
                  <a:schemeClr val="dk2"/>
                </a:solidFill>
                <a:prstDash val="solid"/>
                <a:round/>
                <a:headEnd len="sm" w="sm" type="none"/>
                <a:tailEnd len="med" w="med" type="triangle"/>
              </a:ln>
            </p:spPr>
          </p:cxnSp>
          <p:cxnSp>
            <p:nvCxnSpPr>
              <p:cNvPr id="381" name="Google Shape;381;p55"/>
              <p:cNvCxnSpPr/>
              <p:nvPr/>
            </p:nvCxnSpPr>
            <p:spPr>
              <a:xfrm>
                <a:off x="3253800" y="3941825"/>
                <a:ext cx="988800" cy="0"/>
              </a:xfrm>
              <a:prstGeom prst="straightConnector1">
                <a:avLst/>
              </a:prstGeom>
              <a:noFill/>
              <a:ln cap="flat" cmpd="sng" w="9525">
                <a:solidFill>
                  <a:schemeClr val="dk2"/>
                </a:solidFill>
                <a:prstDash val="solid"/>
                <a:round/>
                <a:headEnd len="sm" w="sm" type="none"/>
                <a:tailEnd len="med" w="med" type="triangle"/>
              </a:ln>
            </p:spPr>
          </p:cxnSp>
          <p:cxnSp>
            <p:nvCxnSpPr>
              <p:cNvPr id="382" name="Google Shape;382;p55"/>
              <p:cNvCxnSpPr/>
              <p:nvPr/>
            </p:nvCxnSpPr>
            <p:spPr>
              <a:xfrm>
                <a:off x="3253800" y="4094225"/>
                <a:ext cx="988800" cy="0"/>
              </a:xfrm>
              <a:prstGeom prst="straightConnector1">
                <a:avLst/>
              </a:prstGeom>
              <a:noFill/>
              <a:ln cap="flat" cmpd="sng" w="9525">
                <a:solidFill>
                  <a:schemeClr val="dk2"/>
                </a:solidFill>
                <a:prstDash val="solid"/>
                <a:round/>
                <a:headEnd len="sm" w="sm" type="none"/>
                <a:tailEnd len="med" w="med" type="triangle"/>
              </a:ln>
            </p:spPr>
          </p:cxnSp>
          <p:cxnSp>
            <p:nvCxnSpPr>
              <p:cNvPr id="383" name="Google Shape;383;p55"/>
              <p:cNvCxnSpPr/>
              <p:nvPr/>
            </p:nvCxnSpPr>
            <p:spPr>
              <a:xfrm>
                <a:off x="3253800" y="4246625"/>
                <a:ext cx="988800" cy="0"/>
              </a:xfrm>
              <a:prstGeom prst="straightConnector1">
                <a:avLst/>
              </a:prstGeom>
              <a:noFill/>
              <a:ln cap="flat" cmpd="sng" w="9525">
                <a:solidFill>
                  <a:schemeClr val="dk2"/>
                </a:solidFill>
                <a:prstDash val="solid"/>
                <a:round/>
                <a:headEnd len="sm" w="sm" type="none"/>
                <a:tailEnd len="med" w="med" type="triangle"/>
              </a:ln>
            </p:spPr>
          </p:cxnSp>
          <p:sp>
            <p:nvSpPr>
              <p:cNvPr id="384" name="Google Shape;384;p55"/>
              <p:cNvSpPr txBox="1"/>
              <p:nvPr/>
            </p:nvSpPr>
            <p:spPr>
              <a:xfrm>
                <a:off x="4330050" y="2977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5" name="Google Shape;385;p55"/>
              <p:cNvSpPr txBox="1"/>
              <p:nvPr/>
            </p:nvSpPr>
            <p:spPr>
              <a:xfrm>
                <a:off x="4330050" y="3129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6" name="Google Shape;386;p55"/>
              <p:cNvSpPr txBox="1"/>
              <p:nvPr/>
            </p:nvSpPr>
            <p:spPr>
              <a:xfrm>
                <a:off x="4330050" y="3282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7" name="Google Shape;387;p55"/>
              <p:cNvSpPr txBox="1"/>
              <p:nvPr/>
            </p:nvSpPr>
            <p:spPr>
              <a:xfrm>
                <a:off x="4330050" y="3739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8" name="Google Shape;388;p55"/>
              <p:cNvSpPr txBox="1"/>
              <p:nvPr/>
            </p:nvSpPr>
            <p:spPr>
              <a:xfrm>
                <a:off x="4330050" y="3891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9" name="Google Shape;389;p55"/>
              <p:cNvSpPr txBox="1"/>
              <p:nvPr/>
            </p:nvSpPr>
            <p:spPr>
              <a:xfrm>
                <a:off x="4330050" y="4044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0" name="Google Shape;390;p55"/>
              <p:cNvSpPr txBox="1"/>
              <p:nvPr/>
            </p:nvSpPr>
            <p:spPr>
              <a:xfrm>
                <a:off x="4863450" y="2977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1" name="Google Shape;391;p55"/>
              <p:cNvSpPr txBox="1"/>
              <p:nvPr/>
            </p:nvSpPr>
            <p:spPr>
              <a:xfrm>
                <a:off x="4863450" y="3129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2" name="Google Shape;392;p55"/>
              <p:cNvSpPr txBox="1"/>
              <p:nvPr/>
            </p:nvSpPr>
            <p:spPr>
              <a:xfrm>
                <a:off x="4863450" y="3282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3" name="Google Shape;393;p55"/>
              <p:cNvSpPr txBox="1"/>
              <p:nvPr/>
            </p:nvSpPr>
            <p:spPr>
              <a:xfrm>
                <a:off x="4863450" y="3739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4" name="Google Shape;394;p55"/>
              <p:cNvSpPr txBox="1"/>
              <p:nvPr/>
            </p:nvSpPr>
            <p:spPr>
              <a:xfrm>
                <a:off x="4863450" y="3891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5" name="Google Shape;395;p55"/>
              <p:cNvSpPr txBox="1"/>
              <p:nvPr/>
            </p:nvSpPr>
            <p:spPr>
              <a:xfrm>
                <a:off x="4863450" y="4044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6" name="Google Shape;396;p55"/>
              <p:cNvSpPr txBox="1"/>
              <p:nvPr/>
            </p:nvSpPr>
            <p:spPr>
              <a:xfrm>
                <a:off x="5396850" y="2977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7" name="Google Shape;397;p55"/>
              <p:cNvSpPr txBox="1"/>
              <p:nvPr/>
            </p:nvSpPr>
            <p:spPr>
              <a:xfrm>
                <a:off x="5396850" y="3129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8" name="Google Shape;398;p55"/>
              <p:cNvSpPr txBox="1"/>
              <p:nvPr/>
            </p:nvSpPr>
            <p:spPr>
              <a:xfrm>
                <a:off x="5396850" y="3282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9" name="Google Shape;399;p55"/>
              <p:cNvSpPr txBox="1"/>
              <p:nvPr/>
            </p:nvSpPr>
            <p:spPr>
              <a:xfrm>
                <a:off x="5396850" y="3739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00" name="Google Shape;400;p55"/>
              <p:cNvSpPr txBox="1"/>
              <p:nvPr/>
            </p:nvSpPr>
            <p:spPr>
              <a:xfrm>
                <a:off x="5396850" y="3891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401" name="Google Shape;401;p55"/>
              <p:cNvSpPr txBox="1"/>
              <p:nvPr/>
            </p:nvSpPr>
            <p:spPr>
              <a:xfrm>
                <a:off x="5396850" y="4044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402" name="Google Shape;402;p55"/>
              <p:cNvSpPr txBox="1"/>
              <p:nvPr/>
            </p:nvSpPr>
            <p:spPr>
              <a:xfrm>
                <a:off x="6006450" y="2977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03" name="Google Shape;403;p55"/>
              <p:cNvSpPr txBox="1"/>
              <p:nvPr/>
            </p:nvSpPr>
            <p:spPr>
              <a:xfrm>
                <a:off x="6006450" y="3129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04" name="Google Shape;404;p55"/>
              <p:cNvSpPr txBox="1"/>
              <p:nvPr/>
            </p:nvSpPr>
            <p:spPr>
              <a:xfrm>
                <a:off x="6006450" y="3282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05" name="Google Shape;405;p55"/>
              <p:cNvSpPr txBox="1"/>
              <p:nvPr/>
            </p:nvSpPr>
            <p:spPr>
              <a:xfrm>
                <a:off x="6006450" y="3739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406" name="Google Shape;406;p55"/>
              <p:cNvSpPr txBox="1"/>
              <p:nvPr/>
            </p:nvSpPr>
            <p:spPr>
              <a:xfrm>
                <a:off x="6006450" y="3891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407" name="Google Shape;407;p55"/>
              <p:cNvSpPr txBox="1"/>
              <p:nvPr/>
            </p:nvSpPr>
            <p:spPr>
              <a:xfrm>
                <a:off x="6006450" y="4044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grpSp>
            <p:nvGrpSpPr>
              <p:cNvPr id="408" name="Google Shape;408;p55"/>
              <p:cNvGrpSpPr/>
              <p:nvPr/>
            </p:nvGrpSpPr>
            <p:grpSpPr>
              <a:xfrm>
                <a:off x="4242600" y="2056000"/>
                <a:ext cx="2327700" cy="676850"/>
                <a:chOff x="4242600" y="2437000"/>
                <a:chExt cx="2327700" cy="676850"/>
              </a:xfrm>
            </p:grpSpPr>
            <p:sp>
              <p:nvSpPr>
                <p:cNvPr id="409" name="Google Shape;409;p55"/>
                <p:cNvSpPr txBox="1"/>
                <p:nvPr/>
              </p:nvSpPr>
              <p:spPr>
                <a:xfrm>
                  <a:off x="4268600" y="2437000"/>
                  <a:ext cx="4506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0.5</a:t>
                  </a:r>
                  <a:endParaRPr b="0" i="0" sz="1400" u="none" cap="none" strike="noStrike">
                    <a:solidFill>
                      <a:srgbClr val="000000"/>
                    </a:solidFill>
                    <a:latin typeface="Arial"/>
                    <a:ea typeface="Arial"/>
                    <a:cs typeface="Arial"/>
                    <a:sym typeface="Arial"/>
                  </a:endParaRPr>
                </a:p>
              </p:txBody>
            </p:sp>
            <p:sp>
              <p:nvSpPr>
                <p:cNvPr id="410" name="Google Shape;410;p55"/>
                <p:cNvSpPr txBox="1"/>
                <p:nvPr/>
              </p:nvSpPr>
              <p:spPr>
                <a:xfrm>
                  <a:off x="4802000" y="2437000"/>
                  <a:ext cx="4506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411" name="Google Shape;411;p55"/>
                <p:cNvSpPr txBox="1"/>
                <p:nvPr/>
              </p:nvSpPr>
              <p:spPr>
                <a:xfrm>
                  <a:off x="5335400" y="2437000"/>
                  <a:ext cx="4506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412" name="Google Shape;412;p55"/>
                <p:cNvSpPr txBox="1"/>
                <p:nvPr/>
              </p:nvSpPr>
              <p:spPr>
                <a:xfrm>
                  <a:off x="5868800" y="2437000"/>
                  <a:ext cx="4506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413" name="Google Shape;413;p55"/>
                <p:cNvSpPr/>
                <p:nvPr/>
              </p:nvSpPr>
              <p:spPr>
                <a:xfrm>
                  <a:off x="4242600" y="2708850"/>
                  <a:ext cx="2327700" cy="40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Threshold</a:t>
                  </a:r>
                  <a:endParaRPr b="0" i="0" sz="1400" u="none" cap="none" strike="noStrike">
                    <a:solidFill>
                      <a:srgbClr val="000000"/>
                    </a:solidFill>
                    <a:latin typeface="Arial"/>
                    <a:ea typeface="Arial"/>
                    <a:cs typeface="Arial"/>
                    <a:sym typeface="Arial"/>
                  </a:endParaRPr>
                </a:p>
              </p:txBody>
            </p:sp>
          </p:grpSp>
          <p:sp>
            <p:nvSpPr>
              <p:cNvPr id="414" name="Google Shape;414;p55"/>
              <p:cNvSpPr txBox="1"/>
              <p:nvPr/>
            </p:nvSpPr>
            <p:spPr>
              <a:xfrm>
                <a:off x="7073250" y="2977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15" name="Google Shape;415;p55"/>
              <p:cNvSpPr txBox="1"/>
              <p:nvPr/>
            </p:nvSpPr>
            <p:spPr>
              <a:xfrm>
                <a:off x="7073250" y="3129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16" name="Google Shape;416;p55"/>
              <p:cNvSpPr txBox="1"/>
              <p:nvPr/>
            </p:nvSpPr>
            <p:spPr>
              <a:xfrm>
                <a:off x="7073250" y="3282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17" name="Google Shape;417;p55"/>
              <p:cNvSpPr txBox="1"/>
              <p:nvPr/>
            </p:nvSpPr>
            <p:spPr>
              <a:xfrm>
                <a:off x="7073250" y="37393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1</a:t>
                </a:r>
                <a:endParaRPr b="0" i="0" sz="1400" u="none" cap="none" strike="noStrike">
                  <a:solidFill>
                    <a:srgbClr val="FF0000"/>
                  </a:solidFill>
                  <a:latin typeface="Arial"/>
                  <a:ea typeface="Arial"/>
                  <a:cs typeface="Arial"/>
                  <a:sym typeface="Arial"/>
                </a:endParaRPr>
              </a:p>
            </p:txBody>
          </p:sp>
          <p:sp>
            <p:nvSpPr>
              <p:cNvPr id="418" name="Google Shape;418;p55"/>
              <p:cNvSpPr txBox="1"/>
              <p:nvPr/>
            </p:nvSpPr>
            <p:spPr>
              <a:xfrm>
                <a:off x="7073250" y="38917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19" name="Google Shape;419;p55"/>
              <p:cNvSpPr txBox="1"/>
              <p:nvPr/>
            </p:nvSpPr>
            <p:spPr>
              <a:xfrm>
                <a:off x="7073250" y="4044150"/>
                <a:ext cx="450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420" name="Google Shape;420;p55"/>
              <p:cNvSpPr txBox="1"/>
              <p:nvPr/>
            </p:nvSpPr>
            <p:spPr>
              <a:xfrm>
                <a:off x="6894425" y="2665600"/>
                <a:ext cx="8511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Actual</a:t>
                </a:r>
                <a:endParaRPr b="0" i="0" sz="1400" u="none" cap="none" strike="noStrike">
                  <a:solidFill>
                    <a:srgbClr val="000000"/>
                  </a:solidFill>
                  <a:latin typeface="Arial"/>
                  <a:ea typeface="Arial"/>
                  <a:cs typeface="Arial"/>
                  <a:sym typeface="Arial"/>
                </a:endParaRPr>
              </a:p>
            </p:txBody>
          </p:sp>
          <p:sp>
            <p:nvSpPr>
              <p:cNvPr id="421" name="Google Shape;421;p55"/>
              <p:cNvSpPr txBox="1"/>
              <p:nvPr/>
            </p:nvSpPr>
            <p:spPr>
              <a:xfrm>
                <a:off x="4913225" y="2665600"/>
                <a:ext cx="9888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Predicted</a:t>
                </a:r>
                <a:endParaRPr b="0" i="0" sz="1400" u="none" cap="none" strike="noStrike">
                  <a:solidFill>
                    <a:srgbClr val="000000"/>
                  </a:solidFill>
                  <a:latin typeface="Arial"/>
                  <a:ea typeface="Arial"/>
                  <a:cs typeface="Arial"/>
                  <a:sym typeface="Arial"/>
                </a:endParaRPr>
              </a:p>
            </p:txBody>
          </p:sp>
          <p:sp>
            <p:nvSpPr>
              <p:cNvPr id="422" name="Google Shape;422;p55"/>
              <p:cNvSpPr txBox="1"/>
              <p:nvPr/>
            </p:nvSpPr>
            <p:spPr>
              <a:xfrm>
                <a:off x="5906900" y="4405150"/>
                <a:ext cx="9876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Precision = 1/3 </a:t>
                </a:r>
                <a:endParaRPr b="0" i="0" sz="1400" u="none" cap="none" strike="noStrike">
                  <a:solidFill>
                    <a:srgbClr val="000000"/>
                  </a:solidFill>
                  <a:latin typeface="Arial"/>
                  <a:ea typeface="Arial"/>
                  <a:cs typeface="Arial"/>
                  <a:sym typeface="Arial"/>
                </a:endParaRPr>
              </a:p>
            </p:txBody>
          </p:sp>
          <p:sp>
            <p:nvSpPr>
              <p:cNvPr id="423" name="Google Shape;423;p55"/>
              <p:cNvSpPr txBox="1"/>
              <p:nvPr/>
            </p:nvSpPr>
            <p:spPr>
              <a:xfrm>
                <a:off x="5906900" y="4786150"/>
                <a:ext cx="14517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Recall = 1</a:t>
                </a:r>
                <a:endParaRPr b="0" i="0" sz="1400" u="none" cap="none" strike="noStrike">
                  <a:solidFill>
                    <a:srgbClr val="000000"/>
                  </a:solidFill>
                  <a:latin typeface="Arial"/>
                  <a:ea typeface="Arial"/>
                  <a:cs typeface="Arial"/>
                  <a:sym typeface="Arial"/>
                </a:endParaRPr>
              </a:p>
            </p:txBody>
          </p:sp>
        </p:grpSp>
        <p:sp>
          <p:nvSpPr>
            <p:cNvPr id="424" name="Google Shape;424;p55"/>
            <p:cNvSpPr/>
            <p:nvPr/>
          </p:nvSpPr>
          <p:spPr>
            <a:xfrm>
              <a:off x="5894375" y="3016025"/>
              <a:ext cx="963600" cy="2064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zh-TW" sz="3600">
                <a:solidFill>
                  <a:schemeClr val="dk1"/>
                </a:solidFill>
                <a:latin typeface="Microsoft JhengHei"/>
                <a:ea typeface="Microsoft JhengHei"/>
                <a:cs typeface="Microsoft JhengHei"/>
                <a:sym typeface="Microsoft JhengHei"/>
              </a:rPr>
              <a:t>F1_Score</a:t>
            </a:r>
            <a:endParaRPr/>
          </a:p>
        </p:txBody>
      </p:sp>
      <p:sp>
        <p:nvSpPr>
          <p:cNvPr id="430" name="Google Shape;430;p56"/>
          <p:cNvSpPr txBox="1"/>
          <p:nvPr>
            <p:ph idx="4294967295" type="body"/>
          </p:nvPr>
        </p:nvSpPr>
        <p:spPr>
          <a:xfrm>
            <a:off x="311700" y="975375"/>
            <a:ext cx="8832300" cy="387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Threshold調越低就可以抓出越多壞人（recall越高）但就有可能會錯殺越多好人。</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調整Threshold找到最好的F1_Score。</a:t>
            </a:r>
            <a:endParaRPr>
              <a:latin typeface="Arial"/>
              <a:ea typeface="Arial"/>
              <a:cs typeface="Arial"/>
              <a:sym typeface="Arial"/>
            </a:endParaRPr>
          </a:p>
          <a:p>
            <a:pPr indent="0" lvl="0" marL="0" rtl="0" algn="l">
              <a:lnSpc>
                <a:spcPct val="115000"/>
              </a:lnSpc>
              <a:spcBef>
                <a:spcPts val="1600"/>
              </a:spcBef>
              <a:spcAft>
                <a:spcPts val="1600"/>
              </a:spcAft>
              <a:buSzPts val="1800"/>
              <a:buNone/>
            </a:pPr>
            <a:r>
              <a:t/>
            </a:r>
            <a:endParaRPr>
              <a:latin typeface="Arial"/>
              <a:ea typeface="Arial"/>
              <a:cs typeface="Arial"/>
              <a:sym typeface="Arial"/>
            </a:endParaRPr>
          </a:p>
        </p:txBody>
      </p:sp>
      <p:grpSp>
        <p:nvGrpSpPr>
          <p:cNvPr id="431" name="Google Shape;431;p56"/>
          <p:cNvGrpSpPr/>
          <p:nvPr/>
        </p:nvGrpSpPr>
        <p:grpSpPr>
          <a:xfrm>
            <a:off x="828000" y="3588538"/>
            <a:ext cx="3080326" cy="1532333"/>
            <a:chOff x="3502896" y="2415325"/>
            <a:chExt cx="3930492" cy="2477900"/>
          </a:xfrm>
        </p:grpSpPr>
        <p:pic>
          <p:nvPicPr>
            <p:cNvPr id="432" name="Google Shape;432;p56"/>
            <p:cNvPicPr preferRelativeResize="0"/>
            <p:nvPr/>
          </p:nvPicPr>
          <p:blipFill rotWithShape="1">
            <a:blip r:embed="rId3">
              <a:alphaModFix/>
            </a:blip>
            <a:srcRect b="0" l="0" r="0" t="0"/>
            <a:stretch/>
          </p:blipFill>
          <p:spPr>
            <a:xfrm>
              <a:off x="3502896" y="2415325"/>
              <a:ext cx="3875850" cy="2477900"/>
            </a:xfrm>
            <a:prstGeom prst="rect">
              <a:avLst/>
            </a:prstGeom>
            <a:noFill/>
            <a:ln>
              <a:noFill/>
            </a:ln>
          </p:spPr>
        </p:pic>
        <p:sp>
          <p:nvSpPr>
            <p:cNvPr id="433" name="Google Shape;433;p56"/>
            <p:cNvSpPr txBox="1"/>
            <p:nvPr/>
          </p:nvSpPr>
          <p:spPr>
            <a:xfrm>
              <a:off x="6359088" y="2426744"/>
              <a:ext cx="10743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好人(0)</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壞人(1)</a:t>
              </a:r>
              <a:endParaRPr b="0" i="0" sz="1400" u="none" cap="none" strike="noStrike">
                <a:solidFill>
                  <a:srgbClr val="FF0000"/>
                </a:solidFill>
                <a:latin typeface="Arial"/>
                <a:ea typeface="Arial"/>
                <a:cs typeface="Arial"/>
                <a:sym typeface="Arial"/>
              </a:endParaRPr>
            </a:p>
          </p:txBody>
        </p:sp>
      </p:grpSp>
      <p:pic>
        <p:nvPicPr>
          <p:cNvPr id="434" name="Google Shape;434;p56"/>
          <p:cNvPicPr preferRelativeResize="0"/>
          <p:nvPr/>
        </p:nvPicPr>
        <p:blipFill rotWithShape="1">
          <a:blip r:embed="rId4">
            <a:alphaModFix/>
          </a:blip>
          <a:srcRect b="0" l="0" r="0" t="0"/>
          <a:stretch/>
        </p:blipFill>
        <p:spPr>
          <a:xfrm>
            <a:off x="3908400" y="1792625"/>
            <a:ext cx="5007000" cy="3274676"/>
          </a:xfrm>
          <a:prstGeom prst="rect">
            <a:avLst/>
          </a:prstGeom>
          <a:noFill/>
          <a:ln>
            <a:noFill/>
          </a:ln>
        </p:spPr>
      </p:pic>
      <p:sp>
        <p:nvSpPr>
          <p:cNvPr id="435" name="Google Shape;435;p56"/>
          <p:cNvSpPr txBox="1"/>
          <p:nvPr/>
        </p:nvSpPr>
        <p:spPr>
          <a:xfrm>
            <a:off x="4939925" y="1526775"/>
            <a:ext cx="33789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Model Prediction with vaired threshold</a:t>
            </a:r>
            <a:endParaRPr b="0" i="0" sz="1400" u="none" cap="none" strike="noStrike">
              <a:solidFill>
                <a:srgbClr val="FF0000"/>
              </a:solidFill>
              <a:latin typeface="Arial"/>
              <a:ea typeface="Arial"/>
              <a:cs typeface="Arial"/>
              <a:sym typeface="Arial"/>
            </a:endParaRPr>
          </a:p>
        </p:txBody>
      </p:sp>
      <p:cxnSp>
        <p:nvCxnSpPr>
          <p:cNvPr id="436" name="Google Shape;436;p56"/>
          <p:cNvCxnSpPr/>
          <p:nvPr/>
        </p:nvCxnSpPr>
        <p:spPr>
          <a:xfrm>
            <a:off x="7646425" y="3660200"/>
            <a:ext cx="12600" cy="1389000"/>
          </a:xfrm>
          <a:prstGeom prst="straightConnector1">
            <a:avLst/>
          </a:prstGeom>
          <a:noFill/>
          <a:ln cap="flat" cmpd="sng" w="28575">
            <a:solidFill>
              <a:srgbClr val="FF0000"/>
            </a:solidFill>
            <a:prstDash val="dash"/>
            <a:round/>
            <a:headEnd len="sm" w="sm" type="none"/>
            <a:tailEnd len="sm" w="sm" type="none"/>
          </a:ln>
        </p:spPr>
      </p:cxnSp>
      <p:pic>
        <p:nvPicPr>
          <p:cNvPr id="437" name="Google Shape;437;p56"/>
          <p:cNvPicPr preferRelativeResize="0"/>
          <p:nvPr/>
        </p:nvPicPr>
        <p:blipFill rotWithShape="1">
          <a:blip r:embed="rId5">
            <a:alphaModFix/>
          </a:blip>
          <a:srcRect b="0" l="0" r="0" t="0"/>
          <a:stretch/>
        </p:blipFill>
        <p:spPr>
          <a:xfrm>
            <a:off x="915600" y="1853200"/>
            <a:ext cx="2901350" cy="1735349"/>
          </a:xfrm>
          <a:prstGeom prst="rect">
            <a:avLst/>
          </a:prstGeom>
          <a:noFill/>
          <a:ln>
            <a:noFill/>
          </a:ln>
        </p:spPr>
      </p:pic>
      <p:sp>
        <p:nvSpPr>
          <p:cNvPr id="438" name="Google Shape;438;p56"/>
          <p:cNvSpPr txBox="1"/>
          <p:nvPr/>
        </p:nvSpPr>
        <p:spPr>
          <a:xfrm>
            <a:off x="-13625" y="2396975"/>
            <a:ext cx="1076400" cy="48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Precision</a:t>
            </a:r>
            <a:endParaRPr b="0" i="0" sz="1400" u="none" cap="none" strike="noStrike">
              <a:solidFill>
                <a:srgbClr val="000000"/>
              </a:solidFill>
              <a:latin typeface="Arial"/>
              <a:ea typeface="Arial"/>
              <a:cs typeface="Arial"/>
              <a:sym typeface="Arial"/>
            </a:endParaRPr>
          </a:p>
        </p:txBody>
      </p:sp>
      <p:sp>
        <p:nvSpPr>
          <p:cNvPr id="439" name="Google Shape;439;p56"/>
          <p:cNvSpPr txBox="1"/>
          <p:nvPr/>
        </p:nvSpPr>
        <p:spPr>
          <a:xfrm>
            <a:off x="1967575" y="3082775"/>
            <a:ext cx="1076400" cy="48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Recall</a:t>
            </a:r>
            <a:endParaRPr b="0" i="0" sz="1400" u="none" cap="none" strike="noStrike">
              <a:solidFill>
                <a:srgbClr val="000000"/>
              </a:solidFill>
              <a:latin typeface="Arial"/>
              <a:ea typeface="Arial"/>
              <a:cs typeface="Arial"/>
              <a:sym typeface="Arial"/>
            </a:endParaRPr>
          </a:p>
        </p:txBody>
      </p:sp>
      <p:sp>
        <p:nvSpPr>
          <p:cNvPr id="440" name="Google Shape;440;p56"/>
          <p:cNvSpPr txBox="1"/>
          <p:nvPr/>
        </p:nvSpPr>
        <p:spPr>
          <a:xfrm>
            <a:off x="3043975" y="1914725"/>
            <a:ext cx="335100" cy="400500"/>
          </a:xfrm>
          <a:prstGeom prst="rect">
            <a:avLst/>
          </a:prstGeom>
          <a:noFill/>
          <a:ln cap="flat" cmpd="sng" w="28575">
            <a:solidFill>
              <a:srgbClr val="0000FF"/>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zh-TW" sz="3600">
                <a:solidFill>
                  <a:schemeClr val="dk1"/>
                </a:solidFill>
                <a:latin typeface="Microsoft JhengHei"/>
                <a:ea typeface="Microsoft JhengHei"/>
                <a:cs typeface="Microsoft JhengHei"/>
                <a:sym typeface="Microsoft JhengHei"/>
              </a:rPr>
              <a:t>What’s Next? </a:t>
            </a:r>
            <a:endParaRPr/>
          </a:p>
        </p:txBody>
      </p:sp>
      <p:sp>
        <p:nvSpPr>
          <p:cNvPr id="446" name="Google Shape;446;p57"/>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pSp>
        <p:nvGrpSpPr>
          <p:cNvPr id="447" name="Google Shape;447;p57"/>
          <p:cNvGrpSpPr/>
          <p:nvPr/>
        </p:nvGrpSpPr>
        <p:grpSpPr>
          <a:xfrm>
            <a:off x="1667947" y="1102345"/>
            <a:ext cx="5377582" cy="3753150"/>
            <a:chOff x="1744200" y="1483400"/>
            <a:chExt cx="4690434" cy="3345650"/>
          </a:xfrm>
        </p:grpSpPr>
        <p:pic>
          <p:nvPicPr>
            <p:cNvPr id="448" name="Google Shape;448;p57"/>
            <p:cNvPicPr preferRelativeResize="0"/>
            <p:nvPr/>
          </p:nvPicPr>
          <p:blipFill rotWithShape="1">
            <a:blip r:embed="rId3">
              <a:alphaModFix/>
            </a:blip>
            <a:srcRect b="0" l="0" r="0" t="0"/>
            <a:stretch/>
          </p:blipFill>
          <p:spPr>
            <a:xfrm>
              <a:off x="1744200" y="1508775"/>
              <a:ext cx="4690434" cy="3320275"/>
            </a:xfrm>
            <a:prstGeom prst="rect">
              <a:avLst/>
            </a:prstGeom>
            <a:noFill/>
            <a:ln>
              <a:noFill/>
            </a:ln>
          </p:spPr>
        </p:pic>
        <p:sp>
          <p:nvSpPr>
            <p:cNvPr id="449" name="Google Shape;449;p57"/>
            <p:cNvSpPr txBox="1"/>
            <p:nvPr/>
          </p:nvSpPr>
          <p:spPr>
            <a:xfrm>
              <a:off x="1790975" y="1483400"/>
              <a:ext cx="3266400" cy="42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找出更多的線索！！！！！</a:t>
              </a:r>
              <a:endParaRPr b="0" i="0" sz="1800" u="none" cap="none" strike="noStrike">
                <a:solidFill>
                  <a:srgbClr val="FF0000"/>
                </a:solidFill>
                <a:latin typeface="Arial"/>
                <a:ea typeface="Arial"/>
                <a:cs typeface="Arial"/>
                <a:sym typeface="Arial"/>
              </a:endParaRPr>
            </a:p>
          </p:txBody>
        </p:sp>
      </p:grpSp>
      <p:grpSp>
        <p:nvGrpSpPr>
          <p:cNvPr id="450" name="Google Shape;450;p57"/>
          <p:cNvGrpSpPr/>
          <p:nvPr/>
        </p:nvGrpSpPr>
        <p:grpSpPr>
          <a:xfrm>
            <a:off x="5505885" y="2652414"/>
            <a:ext cx="3457646" cy="2194428"/>
            <a:chOff x="3502896" y="2415325"/>
            <a:chExt cx="3875850" cy="2477900"/>
          </a:xfrm>
        </p:grpSpPr>
        <p:pic>
          <p:nvPicPr>
            <p:cNvPr id="451" name="Google Shape;451;p57"/>
            <p:cNvPicPr preferRelativeResize="0"/>
            <p:nvPr/>
          </p:nvPicPr>
          <p:blipFill rotWithShape="1">
            <a:blip r:embed="rId4">
              <a:alphaModFix/>
            </a:blip>
            <a:srcRect b="0" l="0" r="0" t="0"/>
            <a:stretch/>
          </p:blipFill>
          <p:spPr>
            <a:xfrm>
              <a:off x="3502896" y="2415325"/>
              <a:ext cx="3875850" cy="2477900"/>
            </a:xfrm>
            <a:prstGeom prst="rect">
              <a:avLst/>
            </a:prstGeom>
            <a:noFill/>
            <a:ln>
              <a:noFill/>
            </a:ln>
          </p:spPr>
        </p:pic>
        <p:sp>
          <p:nvSpPr>
            <p:cNvPr id="452" name="Google Shape;452;p57"/>
            <p:cNvSpPr txBox="1"/>
            <p:nvPr/>
          </p:nvSpPr>
          <p:spPr>
            <a:xfrm>
              <a:off x="6394551" y="2426750"/>
              <a:ext cx="9225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FF"/>
                  </a:solidFill>
                  <a:latin typeface="Arial"/>
                  <a:ea typeface="Arial"/>
                  <a:cs typeface="Arial"/>
                  <a:sym typeface="Arial"/>
                </a:rPr>
                <a:t>好人(0)</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壞人(1)</a:t>
              </a:r>
              <a:endParaRPr b="0" i="0" sz="1400" u="none" cap="none" strike="noStrike">
                <a:solidFill>
                  <a:srgbClr val="FF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zh-TW" sz="3600">
                <a:solidFill>
                  <a:schemeClr val="dk1"/>
                </a:solidFill>
                <a:latin typeface="Microsoft JhengHei"/>
                <a:ea typeface="Microsoft JhengHei"/>
                <a:cs typeface="Microsoft JhengHei"/>
                <a:sym typeface="Microsoft JhengHei"/>
              </a:rPr>
              <a:t>What’s Next?</a:t>
            </a:r>
            <a:endParaRPr/>
          </a:p>
        </p:txBody>
      </p:sp>
      <p:sp>
        <p:nvSpPr>
          <p:cNvPr id="458" name="Google Shape;458;p5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pSp>
        <p:nvGrpSpPr>
          <p:cNvPr id="459" name="Google Shape;459;p58"/>
          <p:cNvGrpSpPr/>
          <p:nvPr/>
        </p:nvGrpSpPr>
        <p:grpSpPr>
          <a:xfrm>
            <a:off x="161525" y="933600"/>
            <a:ext cx="4726774" cy="3524950"/>
            <a:chOff x="161525" y="933600"/>
            <a:chExt cx="4726774" cy="3524950"/>
          </a:xfrm>
        </p:grpSpPr>
        <p:pic>
          <p:nvPicPr>
            <p:cNvPr id="460" name="Google Shape;460;p58"/>
            <p:cNvPicPr preferRelativeResize="0"/>
            <p:nvPr/>
          </p:nvPicPr>
          <p:blipFill rotWithShape="1">
            <a:blip r:embed="rId3">
              <a:alphaModFix/>
            </a:blip>
            <a:srcRect b="0" l="0" r="0" t="0"/>
            <a:stretch/>
          </p:blipFill>
          <p:spPr>
            <a:xfrm>
              <a:off x="161525" y="1605925"/>
              <a:ext cx="4256050" cy="2852625"/>
            </a:xfrm>
            <a:prstGeom prst="rect">
              <a:avLst/>
            </a:prstGeom>
            <a:noFill/>
            <a:ln>
              <a:noFill/>
            </a:ln>
          </p:spPr>
        </p:pic>
        <p:pic>
          <p:nvPicPr>
            <p:cNvPr id="461" name="Google Shape;461;p58"/>
            <p:cNvPicPr preferRelativeResize="0"/>
            <p:nvPr/>
          </p:nvPicPr>
          <p:blipFill rotWithShape="1">
            <a:blip r:embed="rId4">
              <a:alphaModFix/>
            </a:blip>
            <a:srcRect b="0" l="0" r="0" t="0"/>
            <a:stretch/>
          </p:blipFill>
          <p:spPr>
            <a:xfrm>
              <a:off x="228600" y="933600"/>
              <a:ext cx="4659699" cy="746457"/>
            </a:xfrm>
            <a:prstGeom prst="rect">
              <a:avLst/>
            </a:prstGeom>
            <a:noFill/>
            <a:ln>
              <a:noFill/>
            </a:ln>
          </p:spPr>
        </p:pic>
      </p:grpSp>
      <p:grpSp>
        <p:nvGrpSpPr>
          <p:cNvPr id="462" name="Google Shape;462;p58"/>
          <p:cNvGrpSpPr/>
          <p:nvPr/>
        </p:nvGrpSpPr>
        <p:grpSpPr>
          <a:xfrm>
            <a:off x="4508500" y="1580800"/>
            <a:ext cx="4323801" cy="3411425"/>
            <a:chOff x="4508500" y="1580800"/>
            <a:chExt cx="4323801" cy="3411425"/>
          </a:xfrm>
        </p:grpSpPr>
        <p:grpSp>
          <p:nvGrpSpPr>
            <p:cNvPr id="463" name="Google Shape;463;p58"/>
            <p:cNvGrpSpPr/>
            <p:nvPr/>
          </p:nvGrpSpPr>
          <p:grpSpPr>
            <a:xfrm>
              <a:off x="4508500" y="1580800"/>
              <a:ext cx="4323801" cy="3411425"/>
              <a:chOff x="4508500" y="1580800"/>
              <a:chExt cx="4323801" cy="3411425"/>
            </a:xfrm>
          </p:grpSpPr>
          <p:pic>
            <p:nvPicPr>
              <p:cNvPr id="464" name="Google Shape;464;p58"/>
              <p:cNvPicPr preferRelativeResize="0"/>
              <p:nvPr/>
            </p:nvPicPr>
            <p:blipFill rotWithShape="1">
              <a:blip r:embed="rId5">
                <a:alphaModFix/>
              </a:blip>
              <a:srcRect b="0" l="0" r="0" t="0"/>
              <a:stretch/>
            </p:blipFill>
            <p:spPr>
              <a:xfrm>
                <a:off x="4508500" y="1580800"/>
                <a:ext cx="4323801" cy="2949084"/>
              </a:xfrm>
              <a:prstGeom prst="rect">
                <a:avLst/>
              </a:prstGeom>
              <a:noFill/>
              <a:ln>
                <a:noFill/>
              </a:ln>
            </p:spPr>
          </p:pic>
          <p:sp>
            <p:nvSpPr>
              <p:cNvPr id="465" name="Google Shape;465;p58"/>
              <p:cNvSpPr txBox="1"/>
              <p:nvPr/>
            </p:nvSpPr>
            <p:spPr>
              <a:xfrm>
                <a:off x="5640900" y="4591725"/>
                <a:ext cx="24780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ROC: TPR VS. FPR</a:t>
                </a:r>
                <a:endParaRPr b="0" i="0" sz="1800" u="none" cap="none" strike="noStrike">
                  <a:solidFill>
                    <a:srgbClr val="FF0000"/>
                  </a:solidFill>
                  <a:latin typeface="Arial"/>
                  <a:ea typeface="Arial"/>
                  <a:cs typeface="Arial"/>
                  <a:sym typeface="Arial"/>
                </a:endParaRPr>
              </a:p>
            </p:txBody>
          </p:sp>
        </p:grpSp>
        <p:sp>
          <p:nvSpPr>
            <p:cNvPr id="466" name="Google Shape;466;p58"/>
            <p:cNvSpPr txBox="1"/>
            <p:nvPr/>
          </p:nvSpPr>
          <p:spPr>
            <a:xfrm>
              <a:off x="4890975" y="3741875"/>
              <a:ext cx="24780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AUC = Area Under Curve </a:t>
              </a:r>
              <a:endParaRPr b="0" i="0" sz="1400" u="none" cap="none" strike="noStrike">
                <a:solidFill>
                  <a:srgbClr val="000000"/>
                </a:solidFill>
                <a:latin typeface="Arial"/>
                <a:ea typeface="Arial"/>
                <a:cs typeface="Arial"/>
                <a:sym typeface="Arial"/>
              </a:endParaRPr>
            </a:p>
          </p:txBody>
        </p:sp>
      </p:grpSp>
      <p:pic>
        <p:nvPicPr>
          <p:cNvPr id="467" name="Google Shape;467;p58"/>
          <p:cNvPicPr preferRelativeResize="0"/>
          <p:nvPr/>
        </p:nvPicPr>
        <p:blipFill rotWithShape="1">
          <a:blip r:embed="rId6">
            <a:alphaModFix/>
          </a:blip>
          <a:srcRect b="0" l="0" r="0" t="0"/>
          <a:stretch/>
        </p:blipFill>
        <p:spPr>
          <a:xfrm>
            <a:off x="2836031" y="2818725"/>
            <a:ext cx="815968" cy="572700"/>
          </a:xfrm>
          <a:prstGeom prst="rect">
            <a:avLst/>
          </a:prstGeom>
          <a:noFill/>
          <a:ln>
            <a:noFill/>
          </a:ln>
        </p:spPr>
      </p:pic>
      <p:pic>
        <p:nvPicPr>
          <p:cNvPr id="468" name="Google Shape;468;p58"/>
          <p:cNvPicPr preferRelativeResize="0"/>
          <p:nvPr/>
        </p:nvPicPr>
        <p:blipFill rotWithShape="1">
          <a:blip r:embed="rId7">
            <a:alphaModFix/>
          </a:blip>
          <a:srcRect b="0" l="0" r="0" t="0"/>
          <a:stretch/>
        </p:blipFill>
        <p:spPr>
          <a:xfrm>
            <a:off x="1222897" y="1763725"/>
            <a:ext cx="1178901" cy="751700"/>
          </a:xfrm>
          <a:prstGeom prst="rect">
            <a:avLst/>
          </a:prstGeom>
          <a:noFill/>
          <a:ln>
            <a:noFill/>
          </a:ln>
        </p:spPr>
      </p:pic>
      <p:sp>
        <p:nvSpPr>
          <p:cNvPr id="469" name="Google Shape;469;p58"/>
          <p:cNvSpPr txBox="1"/>
          <p:nvPr/>
        </p:nvSpPr>
        <p:spPr>
          <a:xfrm>
            <a:off x="1068900" y="4591725"/>
            <a:ext cx="24780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Precision VS. Recall</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9"/>
          <p:cNvSpPr/>
          <p:nvPr/>
        </p:nvSpPr>
        <p:spPr>
          <a:xfrm>
            <a:off x="0" y="4044750"/>
            <a:ext cx="1138500" cy="105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9"/>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000">
                <a:solidFill>
                  <a:schemeClr val="dk1"/>
                </a:solidFill>
              </a:rPr>
              <a:t>When Precision-Recall and When ROC?</a:t>
            </a:r>
            <a:endParaRPr sz="3000"/>
          </a:p>
        </p:txBody>
      </p:sp>
      <p:sp>
        <p:nvSpPr>
          <p:cNvPr id="476" name="Google Shape;476;p59"/>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477" name="Google Shape;477;p59"/>
          <p:cNvSpPr txBox="1"/>
          <p:nvPr/>
        </p:nvSpPr>
        <p:spPr>
          <a:xfrm>
            <a:off x="6319875" y="4847475"/>
            <a:ext cx="2824200" cy="29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zh-TW" sz="1200" u="sng" cap="none" strike="noStrike">
                <a:solidFill>
                  <a:schemeClr val="hlink"/>
                </a:solidFill>
                <a:latin typeface="Arial"/>
                <a:ea typeface="Arial"/>
                <a:cs typeface="Arial"/>
                <a:sym typeface="Arial"/>
                <a:hlinkClick r:id="rId3"/>
              </a:rPr>
              <a:t>https://www.kaggle.com/general/7517</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0000"/>
              </a:solidFill>
              <a:latin typeface="Arial"/>
              <a:ea typeface="Arial"/>
              <a:cs typeface="Arial"/>
              <a:sym typeface="Arial"/>
            </a:endParaRPr>
          </a:p>
        </p:txBody>
      </p:sp>
      <p:grpSp>
        <p:nvGrpSpPr>
          <p:cNvPr id="478" name="Google Shape;478;p59"/>
          <p:cNvGrpSpPr/>
          <p:nvPr/>
        </p:nvGrpSpPr>
        <p:grpSpPr>
          <a:xfrm>
            <a:off x="4731300" y="1135500"/>
            <a:ext cx="4126400" cy="1330000"/>
            <a:chOff x="311700" y="1135500"/>
            <a:chExt cx="4126400" cy="1330000"/>
          </a:xfrm>
        </p:grpSpPr>
        <p:pic>
          <p:nvPicPr>
            <p:cNvPr id="479" name="Google Shape;479;p59"/>
            <p:cNvPicPr preferRelativeResize="0"/>
            <p:nvPr/>
          </p:nvPicPr>
          <p:blipFill rotWithShape="1">
            <a:blip r:embed="rId4">
              <a:alphaModFix/>
            </a:blip>
            <a:srcRect b="0" l="0" r="0" t="0"/>
            <a:stretch/>
          </p:blipFill>
          <p:spPr>
            <a:xfrm>
              <a:off x="311700" y="1135500"/>
              <a:ext cx="4126400" cy="1330000"/>
            </a:xfrm>
            <a:prstGeom prst="rect">
              <a:avLst/>
            </a:prstGeom>
            <a:noFill/>
            <a:ln>
              <a:noFill/>
            </a:ln>
          </p:spPr>
        </p:pic>
        <p:sp>
          <p:nvSpPr>
            <p:cNvPr id="480" name="Google Shape;480;p59"/>
            <p:cNvSpPr/>
            <p:nvPr/>
          </p:nvSpPr>
          <p:spPr>
            <a:xfrm>
              <a:off x="1701900" y="1617600"/>
              <a:ext cx="2710800" cy="4131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59"/>
          <p:cNvSpPr txBox="1"/>
          <p:nvPr/>
        </p:nvSpPr>
        <p:spPr>
          <a:xfrm>
            <a:off x="4667675" y="4464925"/>
            <a:ext cx="3029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FPR(False Positive Rate) = FP/(TN+FP)</a:t>
            </a:r>
            <a:endParaRPr b="0" i="0" sz="1800" u="none" cap="none" strike="noStrike">
              <a:solidFill>
                <a:srgbClr val="FF0000"/>
              </a:solidFill>
              <a:latin typeface="Arial"/>
              <a:ea typeface="Arial"/>
              <a:cs typeface="Arial"/>
              <a:sym typeface="Arial"/>
            </a:endParaRPr>
          </a:p>
        </p:txBody>
      </p:sp>
      <p:grpSp>
        <p:nvGrpSpPr>
          <p:cNvPr id="482" name="Google Shape;482;p59"/>
          <p:cNvGrpSpPr/>
          <p:nvPr/>
        </p:nvGrpSpPr>
        <p:grpSpPr>
          <a:xfrm>
            <a:off x="328725" y="2197110"/>
            <a:ext cx="2976250" cy="1807565"/>
            <a:chOff x="328725" y="2197110"/>
            <a:chExt cx="2976250" cy="1807565"/>
          </a:xfrm>
        </p:grpSpPr>
        <p:pic>
          <p:nvPicPr>
            <p:cNvPr id="483" name="Google Shape;483;p59"/>
            <p:cNvPicPr preferRelativeResize="0"/>
            <p:nvPr/>
          </p:nvPicPr>
          <p:blipFill rotWithShape="1">
            <a:blip r:embed="rId5">
              <a:alphaModFix/>
            </a:blip>
            <a:srcRect b="0" l="0" r="0" t="0"/>
            <a:stretch/>
          </p:blipFill>
          <p:spPr>
            <a:xfrm>
              <a:off x="1464200" y="2197110"/>
              <a:ext cx="1840775" cy="1807565"/>
            </a:xfrm>
            <a:prstGeom prst="rect">
              <a:avLst/>
            </a:prstGeom>
            <a:noFill/>
            <a:ln>
              <a:noFill/>
            </a:ln>
          </p:spPr>
        </p:pic>
        <p:sp>
          <p:nvSpPr>
            <p:cNvPr id="484" name="Google Shape;484;p59"/>
            <p:cNvSpPr txBox="1"/>
            <p:nvPr/>
          </p:nvSpPr>
          <p:spPr>
            <a:xfrm>
              <a:off x="328725" y="2476775"/>
              <a:ext cx="17772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偵測問題</a:t>
              </a:r>
              <a:endParaRPr b="0" i="0" sz="1400" u="none" cap="none" strike="noStrike">
                <a:solidFill>
                  <a:srgbClr val="000000"/>
                </a:solidFill>
                <a:latin typeface="Arial"/>
                <a:ea typeface="Arial"/>
                <a:cs typeface="Arial"/>
                <a:sym typeface="Arial"/>
              </a:endParaRPr>
            </a:p>
          </p:txBody>
        </p:sp>
      </p:grpSp>
      <p:grpSp>
        <p:nvGrpSpPr>
          <p:cNvPr id="485" name="Google Shape;485;p59"/>
          <p:cNvGrpSpPr/>
          <p:nvPr/>
        </p:nvGrpSpPr>
        <p:grpSpPr>
          <a:xfrm>
            <a:off x="4748325" y="2465500"/>
            <a:ext cx="3625426" cy="1279650"/>
            <a:chOff x="4748325" y="2465500"/>
            <a:chExt cx="3625426" cy="1279650"/>
          </a:xfrm>
        </p:grpSpPr>
        <p:pic>
          <p:nvPicPr>
            <p:cNvPr id="486" name="Google Shape;486;p59"/>
            <p:cNvPicPr preferRelativeResize="0"/>
            <p:nvPr/>
          </p:nvPicPr>
          <p:blipFill rotWithShape="1">
            <a:blip r:embed="rId6">
              <a:alphaModFix/>
            </a:blip>
            <a:srcRect b="0" l="0" r="0" t="0"/>
            <a:stretch/>
          </p:blipFill>
          <p:spPr>
            <a:xfrm>
              <a:off x="6407700" y="2465500"/>
              <a:ext cx="1966051" cy="1279650"/>
            </a:xfrm>
            <a:prstGeom prst="rect">
              <a:avLst/>
            </a:prstGeom>
            <a:noFill/>
            <a:ln>
              <a:noFill/>
            </a:ln>
          </p:spPr>
        </p:pic>
        <p:sp>
          <p:nvSpPr>
            <p:cNvPr id="487" name="Google Shape;487;p59"/>
            <p:cNvSpPr txBox="1"/>
            <p:nvPr/>
          </p:nvSpPr>
          <p:spPr>
            <a:xfrm>
              <a:off x="4748325" y="2476775"/>
              <a:ext cx="17772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分類問題</a:t>
              </a:r>
              <a:endParaRPr b="0" i="0" sz="1400" u="none" cap="none" strike="noStrike">
                <a:solidFill>
                  <a:srgbClr val="000000"/>
                </a:solidFill>
                <a:latin typeface="Arial"/>
                <a:ea typeface="Arial"/>
                <a:cs typeface="Arial"/>
                <a:sym typeface="Arial"/>
              </a:endParaRPr>
            </a:p>
          </p:txBody>
        </p:sp>
      </p:grpSp>
      <p:grpSp>
        <p:nvGrpSpPr>
          <p:cNvPr id="488" name="Google Shape;488;p59"/>
          <p:cNvGrpSpPr/>
          <p:nvPr/>
        </p:nvGrpSpPr>
        <p:grpSpPr>
          <a:xfrm>
            <a:off x="311700" y="1135500"/>
            <a:ext cx="4126400" cy="1330000"/>
            <a:chOff x="311700" y="1135500"/>
            <a:chExt cx="4126400" cy="1330000"/>
          </a:xfrm>
        </p:grpSpPr>
        <p:pic>
          <p:nvPicPr>
            <p:cNvPr id="489" name="Google Shape;489;p59"/>
            <p:cNvPicPr preferRelativeResize="0"/>
            <p:nvPr/>
          </p:nvPicPr>
          <p:blipFill rotWithShape="1">
            <a:blip r:embed="rId4">
              <a:alphaModFix/>
            </a:blip>
            <a:srcRect b="0" l="0" r="0" t="0"/>
            <a:stretch/>
          </p:blipFill>
          <p:spPr>
            <a:xfrm>
              <a:off x="311700" y="1135500"/>
              <a:ext cx="4126400" cy="1330000"/>
            </a:xfrm>
            <a:prstGeom prst="rect">
              <a:avLst/>
            </a:prstGeom>
            <a:noFill/>
            <a:ln>
              <a:noFill/>
            </a:ln>
          </p:spPr>
        </p:pic>
        <p:sp>
          <p:nvSpPr>
            <p:cNvPr id="490" name="Google Shape;490;p59"/>
            <p:cNvSpPr/>
            <p:nvPr/>
          </p:nvSpPr>
          <p:spPr>
            <a:xfrm>
              <a:off x="3078600" y="1614375"/>
              <a:ext cx="1271700" cy="8010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9"/>
            <p:cNvSpPr/>
            <p:nvPr/>
          </p:nvSpPr>
          <p:spPr>
            <a:xfrm>
              <a:off x="1639400" y="2045500"/>
              <a:ext cx="2710800" cy="369900"/>
            </a:xfrm>
            <a:prstGeom prst="rect">
              <a:avLst/>
            </a:prstGeom>
            <a:noFill/>
            <a:ln cap="flat" cmpd="sng" w="2857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59"/>
          <p:cNvSpPr txBox="1"/>
          <p:nvPr/>
        </p:nvSpPr>
        <p:spPr>
          <a:xfrm>
            <a:off x="324275" y="3702925"/>
            <a:ext cx="4026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FF"/>
                </a:solidFill>
                <a:latin typeface="Arial"/>
                <a:ea typeface="Arial"/>
                <a:cs typeface="Arial"/>
                <a:sym typeface="Arial"/>
              </a:rPr>
              <a:t>Precision = TP/(TP+FP) </a:t>
            </a:r>
            <a:endParaRPr b="0" i="0" sz="1800" u="none" cap="none" strike="noStrike">
              <a:solidFill>
                <a:srgbClr val="0000FF"/>
              </a:solidFill>
              <a:latin typeface="Arial"/>
              <a:ea typeface="Arial"/>
              <a:cs typeface="Arial"/>
              <a:sym typeface="Arial"/>
            </a:endParaRPr>
          </a:p>
        </p:txBody>
      </p:sp>
      <p:sp>
        <p:nvSpPr>
          <p:cNvPr id="493" name="Google Shape;493;p59"/>
          <p:cNvSpPr txBox="1"/>
          <p:nvPr/>
        </p:nvSpPr>
        <p:spPr>
          <a:xfrm>
            <a:off x="324275" y="4464925"/>
            <a:ext cx="4026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TPR(True Positive Rate) = Recall TP/(FN+TP)</a:t>
            </a:r>
            <a:endParaRPr b="0" i="0" sz="1800" u="none" cap="none" strike="noStrike">
              <a:solidFill>
                <a:srgbClr val="00FF00"/>
              </a:solidFill>
              <a:latin typeface="Arial"/>
              <a:ea typeface="Arial"/>
              <a:cs typeface="Arial"/>
              <a:sym typeface="Arial"/>
            </a:endParaRPr>
          </a:p>
        </p:txBody>
      </p:sp>
      <p:sp>
        <p:nvSpPr>
          <p:cNvPr id="494" name="Google Shape;494;p59"/>
          <p:cNvSpPr txBox="1"/>
          <p:nvPr/>
        </p:nvSpPr>
        <p:spPr>
          <a:xfrm>
            <a:off x="4655100" y="3745150"/>
            <a:ext cx="4026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FF00"/>
                </a:solidFill>
                <a:latin typeface="Arial"/>
                <a:ea typeface="Arial"/>
                <a:cs typeface="Arial"/>
                <a:sym typeface="Arial"/>
              </a:rPr>
              <a:t>TPR(True Positive Rate) = Recall TP/(FN+TP)</a:t>
            </a:r>
            <a:endParaRPr b="0" i="0" sz="1800" u="none" cap="none" strike="noStrike">
              <a:solidFill>
                <a:srgbClr val="00FF00"/>
              </a:solidFill>
              <a:latin typeface="Arial"/>
              <a:ea typeface="Arial"/>
              <a:cs typeface="Arial"/>
              <a:sym typeface="Arial"/>
            </a:endParaRPr>
          </a:p>
        </p:txBody>
      </p:sp>
      <p:sp>
        <p:nvSpPr>
          <p:cNvPr id="495" name="Google Shape;495;p59"/>
          <p:cNvSpPr/>
          <p:nvPr/>
        </p:nvSpPr>
        <p:spPr>
          <a:xfrm>
            <a:off x="6121500" y="2063150"/>
            <a:ext cx="2710800" cy="369900"/>
          </a:xfrm>
          <a:prstGeom prst="rect">
            <a:avLst/>
          </a:prstGeom>
          <a:noFill/>
          <a:ln cap="flat" cmpd="sng" w="2857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zh-TW" sz="2400" u="none" cap="none" strike="noStrike">
                <a:solidFill>
                  <a:srgbClr val="FF0000"/>
                </a:solidFill>
                <a:latin typeface="Arial"/>
                <a:ea typeface="Arial"/>
                <a:cs typeface="Arial"/>
                <a:sym typeface="Arial"/>
              </a:rPr>
              <a:t>Classification</a:t>
            </a:r>
            <a:endParaRPr b="1" i="0" sz="2400" u="none" cap="none" strike="noStrike">
              <a:solidFill>
                <a:srgbClr val="FF0000"/>
              </a:solidFill>
              <a:latin typeface="Arial"/>
              <a:ea typeface="Arial"/>
              <a:cs typeface="Arial"/>
              <a:sym typeface="Arial"/>
            </a:endParaRPr>
          </a:p>
        </p:txBody>
      </p:sp>
      <p:sp>
        <p:nvSpPr>
          <p:cNvPr id="501" name="Google Shape;501;p60"/>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Exercise- Classification</a:t>
            </a:r>
            <a:endParaRPr b="0" i="0" sz="1800" u="none" cap="none" strike="noStrike">
              <a:solidFill>
                <a:srgbClr val="FF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選擇不同的kernel，並調整參數。</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利用Accuracy評估預測結果</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利用F1 score和confusion matrix評估預測結果</a:t>
            </a:r>
            <a:endParaRPr b="0" i="0" sz="18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502" name="Google Shape;502;p60"/>
          <p:cNvSpPr txBox="1"/>
          <p:nvPr/>
        </p:nvSpPr>
        <p:spPr>
          <a:xfrm>
            <a:off x="2517625" y="178350"/>
            <a:ext cx="21138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zh-TW" sz="2400" u="none" cap="none" strike="noStrike">
                <a:solidFill>
                  <a:srgbClr val="FF0000"/>
                </a:solidFill>
                <a:latin typeface="Arial"/>
                <a:ea typeface="Arial"/>
                <a:cs typeface="Arial"/>
                <a:sym typeface="Arial"/>
              </a:rPr>
              <a:t>動手時間</a:t>
            </a:r>
            <a:endParaRPr b="1" i="0" sz="3600" u="none" cap="none" strike="noStrike">
              <a:solidFill>
                <a:srgbClr val="FF0000"/>
              </a:solidFill>
              <a:latin typeface="Arial"/>
              <a:ea typeface="Arial"/>
              <a:cs typeface="Arial"/>
              <a:sym typeface="Arial"/>
            </a:endParaRPr>
          </a:p>
        </p:txBody>
      </p:sp>
      <p:pic>
        <p:nvPicPr>
          <p:cNvPr id="503" name="Google Shape;503;p60"/>
          <p:cNvPicPr preferRelativeResize="0"/>
          <p:nvPr/>
        </p:nvPicPr>
        <p:blipFill rotWithShape="1">
          <a:blip r:embed="rId3">
            <a:alphaModFix/>
          </a:blip>
          <a:srcRect b="0" l="0" r="0" t="0"/>
          <a:stretch/>
        </p:blipFill>
        <p:spPr>
          <a:xfrm>
            <a:off x="3457076" y="975375"/>
            <a:ext cx="331999" cy="35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b="0" i="0" lang="zh-TW" sz="2400" u="none" cap="none" strike="noStrike">
                <a:solidFill>
                  <a:srgbClr val="1A1A1A"/>
                </a:solidFill>
                <a:latin typeface="Arial"/>
                <a:ea typeface="Arial"/>
                <a:cs typeface="Arial"/>
                <a:sym typeface="Arial"/>
              </a:rPr>
              <a:t>Code 放在Hub中的course內</a:t>
            </a:r>
            <a:endParaRPr b="0" i="0" sz="2400" u="none" cap="none" strike="noStrike">
              <a:solidFill>
                <a:srgbClr val="1A1A1A"/>
              </a:solidFill>
              <a:latin typeface="Arial"/>
              <a:ea typeface="Arial"/>
              <a:cs typeface="Arial"/>
              <a:sym typeface="Arial"/>
            </a:endParaRPr>
          </a:p>
        </p:txBody>
      </p:sp>
      <p:sp>
        <p:nvSpPr>
          <p:cNvPr id="148" name="Google Shape;148;p29"/>
          <p:cNvSpPr txBox="1"/>
          <p:nvPr/>
        </p:nvSpPr>
        <p:spPr>
          <a:xfrm>
            <a:off x="741400" y="1056500"/>
            <a:ext cx="8280300" cy="2808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zh-TW" sz="2400">
                <a:solidFill>
                  <a:schemeClr val="dk1"/>
                </a:solidFill>
              </a:rPr>
              <a:t>為維護課程資料，courses中的檔案皆為read-only，如需修改請cp至自身環境中</a:t>
            </a:r>
            <a:endParaRPr sz="2400">
              <a:solidFill>
                <a:schemeClr val="dk1"/>
              </a:solidFill>
            </a:endParaRPr>
          </a:p>
          <a:p>
            <a:pPr indent="-381000" lvl="0" marL="457200" rtl="0" algn="l">
              <a:spcBef>
                <a:spcPts val="0"/>
              </a:spcBef>
              <a:spcAft>
                <a:spcPts val="0"/>
              </a:spcAft>
              <a:buClr>
                <a:schemeClr val="dk1"/>
              </a:buClr>
              <a:buSzPts val="2400"/>
              <a:buChar char="●"/>
            </a:pPr>
            <a:r>
              <a:rPr lang="zh-TW" sz="2400">
                <a:solidFill>
                  <a:schemeClr val="dk1"/>
                </a:solidFill>
              </a:rPr>
              <a:t>打開terminal，輸入</a:t>
            </a:r>
            <a:endParaRPr sz="2400">
              <a:solidFill>
                <a:schemeClr val="dk1"/>
              </a:solidFill>
            </a:endParaRPr>
          </a:p>
          <a:p>
            <a:pPr indent="0" lvl="0" marL="0" rtl="0" algn="l">
              <a:spcBef>
                <a:spcPts val="0"/>
              </a:spcBef>
              <a:spcAft>
                <a:spcPts val="0"/>
              </a:spcAft>
              <a:buClr>
                <a:schemeClr val="dk1"/>
              </a:buClr>
              <a:buSzPts val="2400"/>
              <a:buFont typeface="Arial"/>
              <a:buNone/>
            </a:pPr>
            <a:r>
              <a:t/>
            </a:r>
            <a:endParaRPr sz="2400">
              <a:solidFill>
                <a:schemeClr val="dk1"/>
              </a:solidFill>
            </a:endParaRPr>
          </a:p>
          <a:p>
            <a:pPr indent="0" lvl="0" marL="0" rtl="0" algn="l">
              <a:spcBef>
                <a:spcPts val="0"/>
              </a:spcBef>
              <a:spcAft>
                <a:spcPts val="0"/>
              </a:spcAft>
              <a:buClr>
                <a:schemeClr val="dk1"/>
              </a:buClr>
              <a:buSzPts val="2400"/>
              <a:buFont typeface="Arial"/>
              <a:buNone/>
            </a:pPr>
            <a:r>
              <a:rPr lang="zh-TW" sz="2400">
                <a:solidFill>
                  <a:srgbClr val="FF0000"/>
                </a:solidFill>
              </a:rPr>
              <a:t>   cp -r</a:t>
            </a:r>
            <a:r>
              <a:rPr lang="zh-TW" sz="2400">
                <a:solidFill>
                  <a:schemeClr val="dk1"/>
                </a:solidFill>
              </a:rPr>
              <a:t> </a:t>
            </a:r>
            <a:r>
              <a:rPr lang="zh-TW" sz="2400">
                <a:solidFill>
                  <a:srgbClr val="38761D"/>
                </a:solidFill>
              </a:rPr>
              <a:t>courses-tpe/Machine_Learning</a:t>
            </a:r>
            <a:r>
              <a:rPr lang="zh-TW" sz="2400">
                <a:solidFill>
                  <a:schemeClr val="dk1"/>
                </a:solidFill>
              </a:rPr>
              <a:t> </a:t>
            </a:r>
            <a:r>
              <a:rPr lang="zh-TW" sz="2400">
                <a:solidFill>
                  <a:srgbClr val="3C78D8"/>
                </a:solidFill>
              </a:rPr>
              <a:t>&lt;存放至本機的名稱&gt;</a:t>
            </a:r>
            <a:endParaRPr sz="2400">
              <a:solidFill>
                <a:srgbClr val="3C78D8"/>
              </a:solidFill>
            </a:endParaRPr>
          </a:p>
          <a:p>
            <a:pPr indent="0" lvl="0" marL="0" rtl="0" algn="l">
              <a:spcBef>
                <a:spcPts val="0"/>
              </a:spcBef>
              <a:spcAft>
                <a:spcPts val="0"/>
              </a:spcAft>
              <a:buClr>
                <a:schemeClr val="dk1"/>
              </a:buClr>
              <a:buSzPts val="2400"/>
              <a:buFont typeface="Arial"/>
              <a:buNone/>
            </a:pPr>
            <a:r>
              <a:rPr lang="zh-TW" sz="2400">
                <a:solidFill>
                  <a:srgbClr val="FF0000"/>
                </a:solidFill>
              </a:rPr>
              <a:t>   cp -r</a:t>
            </a:r>
            <a:r>
              <a:rPr lang="zh-TW" sz="2400">
                <a:solidFill>
                  <a:schemeClr val="dk1"/>
                </a:solidFill>
              </a:rPr>
              <a:t> </a:t>
            </a:r>
            <a:r>
              <a:rPr lang="zh-TW" sz="2400">
                <a:solidFill>
                  <a:srgbClr val="38761D"/>
                </a:solidFill>
              </a:rPr>
              <a:t>courses-hsi/Machine_Learning</a:t>
            </a:r>
            <a:r>
              <a:rPr lang="zh-TW" sz="2400">
                <a:solidFill>
                  <a:schemeClr val="dk1"/>
                </a:solidFill>
              </a:rPr>
              <a:t> </a:t>
            </a:r>
            <a:r>
              <a:rPr lang="zh-TW" sz="2400">
                <a:solidFill>
                  <a:srgbClr val="3C78D8"/>
                </a:solidFill>
              </a:rPr>
              <a:t>&lt;存放至本機的名稱&gt;</a:t>
            </a:r>
            <a:endParaRPr sz="2400">
              <a:solidFill>
                <a:srgbClr val="3C78D8"/>
              </a:solidFill>
            </a:endParaRPr>
          </a:p>
          <a:p>
            <a:pPr indent="0" lvl="0" marL="0" rtl="0" algn="l">
              <a:spcBef>
                <a:spcPts val="0"/>
              </a:spcBef>
              <a:spcAft>
                <a:spcPts val="0"/>
              </a:spcAft>
              <a:buClr>
                <a:schemeClr val="dk1"/>
              </a:buClr>
              <a:buSzPts val="2400"/>
              <a:buFont typeface="Arial"/>
              <a:buNone/>
            </a:pPr>
            <a:r>
              <a:rPr lang="zh-TW" sz="2400">
                <a:solidFill>
                  <a:srgbClr val="FF0000"/>
                </a:solidFill>
              </a:rPr>
              <a:t>   cp -r</a:t>
            </a:r>
            <a:r>
              <a:rPr lang="zh-TW" sz="2400">
                <a:solidFill>
                  <a:schemeClr val="dk1"/>
                </a:solidFill>
              </a:rPr>
              <a:t> </a:t>
            </a:r>
            <a:r>
              <a:rPr lang="zh-TW" sz="2400">
                <a:solidFill>
                  <a:srgbClr val="38761D"/>
                </a:solidFill>
              </a:rPr>
              <a:t>courses-txg/Machine_Learning</a:t>
            </a:r>
            <a:r>
              <a:rPr lang="zh-TW" sz="2400">
                <a:solidFill>
                  <a:schemeClr val="dk1"/>
                </a:solidFill>
              </a:rPr>
              <a:t> </a:t>
            </a:r>
            <a:r>
              <a:rPr lang="zh-TW" sz="2400">
                <a:solidFill>
                  <a:srgbClr val="3C78D8"/>
                </a:solidFill>
              </a:rPr>
              <a:t>&lt;存放至本機的名稱&gt;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1042350" y="1963925"/>
            <a:ext cx="73776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i="0" lang="zh-TW" sz="3600" u="none" cap="none" strike="noStrike">
                <a:solidFill>
                  <a:srgbClr val="56BADC"/>
                </a:solidFill>
                <a:latin typeface="Arial"/>
                <a:ea typeface="Arial"/>
                <a:cs typeface="Arial"/>
                <a:sym typeface="Arial"/>
              </a:rPr>
              <a:t>Chapter 3   </a:t>
            </a:r>
            <a:r>
              <a:rPr b="1" lang="zh-TW" sz="3600"/>
              <a:t>K-nearest neighbors</a:t>
            </a:r>
            <a:endParaRPr b="1" i="0" sz="3600" u="none" cap="none" strike="noStrike">
              <a:solidFill>
                <a:srgbClr val="56BADC"/>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03-1: KNN</a:t>
            </a:r>
            <a:endParaRPr b="1" i="0" sz="2400" u="none" cap="none" strike="noStrike">
              <a:solidFill>
                <a:schemeClr val="dk1"/>
              </a:solidFill>
              <a:latin typeface="Arial"/>
              <a:ea typeface="Arial"/>
              <a:cs typeface="Arial"/>
              <a:sym typeface="Arial"/>
            </a:endParaRPr>
          </a:p>
        </p:txBody>
      </p:sp>
      <p:pic>
        <p:nvPicPr>
          <p:cNvPr id="159" name="Google Shape;159;p31"/>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160" name="Google Shape;160;p31" title="03 1 knn">
            <a:hlinkClick r:id="rId4"/>
          </p:cNvPr>
          <p:cNvPicPr preferRelativeResize="0"/>
          <p:nvPr/>
        </p:nvPicPr>
        <p:blipFill>
          <a:blip r:embed="rId5">
            <a:alphaModFix/>
          </a:blip>
          <a:stretch>
            <a:fillRect/>
          </a:stretch>
        </p:blipFill>
        <p:spPr>
          <a:xfrm>
            <a:off x="2286000" y="1046769"/>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03-2: Overfitting and underfitting in KNN</a:t>
            </a:r>
            <a:endParaRPr b="1" i="0" sz="2400" u="none" cap="none" strike="noStrike">
              <a:solidFill>
                <a:schemeClr val="dk1"/>
              </a:solidFill>
              <a:latin typeface="Arial"/>
              <a:ea typeface="Arial"/>
              <a:cs typeface="Arial"/>
              <a:sym typeface="Arial"/>
            </a:endParaRPr>
          </a:p>
        </p:txBody>
      </p:sp>
      <p:pic>
        <p:nvPicPr>
          <p:cNvPr id="166" name="Google Shape;166;p32"/>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167" name="Google Shape;167;p32" title="03 2 overfitting">
            <a:hlinkClick r:id="rId4"/>
          </p:cNvPr>
          <p:cNvPicPr preferRelativeResize="0"/>
          <p:nvPr/>
        </p:nvPicPr>
        <p:blipFill>
          <a:blip r:embed="rId5">
            <a:alphaModFix/>
          </a:blip>
          <a:stretch>
            <a:fillRect/>
          </a:stretch>
        </p:blipFill>
        <p:spPr>
          <a:xfrm>
            <a:off x="2286000" y="1014919"/>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01-1: Introduction to machine learning</a:t>
            </a:r>
            <a:endParaRPr b="1" i="0" sz="2400" u="none" cap="none" strike="noStrike">
              <a:solidFill>
                <a:schemeClr val="dk1"/>
              </a:solidFill>
              <a:latin typeface="Arial"/>
              <a:ea typeface="Arial"/>
              <a:cs typeface="Arial"/>
              <a:sym typeface="Arial"/>
            </a:endParaRPr>
          </a:p>
        </p:txBody>
      </p:sp>
      <p:pic>
        <p:nvPicPr>
          <p:cNvPr id="173" name="Google Shape;173;p33"/>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174" name="Google Shape;174;p33" title="03 3 quiz">
            <a:hlinkClick r:id="rId4"/>
          </p:cNvPr>
          <p:cNvPicPr preferRelativeResize="0"/>
          <p:nvPr/>
        </p:nvPicPr>
        <p:blipFill>
          <a:blip r:embed="rId5">
            <a:alphaModFix/>
          </a:blip>
          <a:stretch>
            <a:fillRect/>
          </a:stretch>
        </p:blipFill>
        <p:spPr>
          <a:xfrm>
            <a:off x="2286000" y="1229894"/>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zh-TW">
                <a:solidFill>
                  <a:schemeClr val="dk1"/>
                </a:solidFill>
              </a:rPr>
              <a:t>03-4: Answer</a:t>
            </a:r>
            <a:endParaRPr b="1" i="0" sz="2400" u="none" cap="none" strike="noStrike">
              <a:solidFill>
                <a:schemeClr val="dk1"/>
              </a:solidFill>
              <a:latin typeface="Arial"/>
              <a:ea typeface="Arial"/>
              <a:cs typeface="Arial"/>
              <a:sym typeface="Arial"/>
            </a:endParaRPr>
          </a:p>
        </p:txBody>
      </p:sp>
      <p:pic>
        <p:nvPicPr>
          <p:cNvPr id="180" name="Google Shape;180;p34"/>
          <p:cNvPicPr preferRelativeResize="0"/>
          <p:nvPr/>
        </p:nvPicPr>
        <p:blipFill rotWithShape="1">
          <a:blip r:embed="rId3">
            <a:alphaModFix/>
          </a:blip>
          <a:srcRect b="62303" l="58727" r="7492" t="0"/>
          <a:stretch/>
        </p:blipFill>
        <p:spPr>
          <a:xfrm>
            <a:off x="7830275" y="0"/>
            <a:ext cx="1313725" cy="1540900"/>
          </a:xfrm>
          <a:prstGeom prst="rect">
            <a:avLst/>
          </a:prstGeom>
          <a:noFill/>
          <a:ln>
            <a:noFill/>
          </a:ln>
        </p:spPr>
      </p:pic>
      <p:pic>
        <p:nvPicPr>
          <p:cNvPr id="181" name="Google Shape;181;p34" title="03 4 answer">
            <a:hlinkClick r:id="rId4"/>
          </p:cNvPr>
          <p:cNvPicPr preferRelativeResize="0"/>
          <p:nvPr/>
        </p:nvPicPr>
        <p:blipFill>
          <a:blip r:embed="rId5">
            <a:alphaModFix/>
          </a:blip>
          <a:stretch>
            <a:fillRect/>
          </a:stretch>
        </p:blipFill>
        <p:spPr>
          <a:xfrm>
            <a:off x="2286000" y="1070644"/>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